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6" r:id="rId1"/>
  </p:sldMasterIdLst>
  <p:notesMasterIdLst>
    <p:notesMasterId r:id="rId225"/>
  </p:notesMasterIdLst>
  <p:handoutMasterIdLst>
    <p:handoutMasterId r:id="rId226"/>
  </p:handoutMasterIdLst>
  <p:sldIdLst>
    <p:sldId id="558" r:id="rId2"/>
    <p:sldId id="1577" r:id="rId3"/>
    <p:sldId id="1578" r:id="rId4"/>
    <p:sldId id="485" r:id="rId5"/>
    <p:sldId id="1587" r:id="rId6"/>
    <p:sldId id="1583" r:id="rId7"/>
    <p:sldId id="1585" r:id="rId8"/>
    <p:sldId id="1586" r:id="rId9"/>
    <p:sldId id="1525" r:id="rId10"/>
    <p:sldId id="1526" r:id="rId11"/>
    <p:sldId id="1218" r:id="rId12"/>
    <p:sldId id="1356" r:id="rId13"/>
    <p:sldId id="1355" r:id="rId14"/>
    <p:sldId id="1557" r:id="rId15"/>
    <p:sldId id="1584" r:id="rId16"/>
    <p:sldId id="1579" r:id="rId17"/>
    <p:sldId id="1580" r:id="rId18"/>
    <p:sldId id="1581" r:id="rId19"/>
    <p:sldId id="1582" r:id="rId20"/>
    <p:sldId id="340" r:id="rId21"/>
    <p:sldId id="851" r:id="rId22"/>
    <p:sldId id="580" r:id="rId23"/>
    <p:sldId id="839" r:id="rId24"/>
    <p:sldId id="1217" r:id="rId25"/>
    <p:sldId id="1375" r:id="rId26"/>
    <p:sldId id="1376" r:id="rId27"/>
    <p:sldId id="1377" r:id="rId28"/>
    <p:sldId id="1378" r:id="rId29"/>
    <p:sldId id="1379" r:id="rId30"/>
    <p:sldId id="1357" r:id="rId31"/>
    <p:sldId id="1358" r:id="rId32"/>
    <p:sldId id="1373" r:id="rId33"/>
    <p:sldId id="1380" r:id="rId34"/>
    <p:sldId id="1374" r:id="rId35"/>
    <p:sldId id="1372" r:id="rId36"/>
    <p:sldId id="1383" r:id="rId37"/>
    <p:sldId id="1384" r:id="rId38"/>
    <p:sldId id="1387" r:id="rId39"/>
    <p:sldId id="1388" r:id="rId40"/>
    <p:sldId id="1389" r:id="rId41"/>
    <p:sldId id="1382" r:id="rId42"/>
    <p:sldId id="1392" r:id="rId43"/>
    <p:sldId id="1390" r:id="rId44"/>
    <p:sldId id="1391" r:id="rId45"/>
    <p:sldId id="1393" r:id="rId46"/>
    <p:sldId id="1394" r:id="rId47"/>
    <p:sldId id="1395" r:id="rId48"/>
    <p:sldId id="1359" r:id="rId49"/>
    <p:sldId id="1396" r:id="rId50"/>
    <p:sldId id="1397" r:id="rId51"/>
    <p:sldId id="1528" r:id="rId52"/>
    <p:sldId id="1398" r:id="rId53"/>
    <p:sldId id="1399" r:id="rId54"/>
    <p:sldId id="1400" r:id="rId55"/>
    <p:sldId id="1401" r:id="rId56"/>
    <p:sldId id="1402" r:id="rId57"/>
    <p:sldId id="1403" r:id="rId58"/>
    <p:sldId id="1404" r:id="rId59"/>
    <p:sldId id="1405" r:id="rId60"/>
    <p:sldId id="1406" r:id="rId61"/>
    <p:sldId id="1407" r:id="rId62"/>
    <p:sldId id="1408" r:id="rId63"/>
    <p:sldId id="1409" r:id="rId64"/>
    <p:sldId id="1410" r:id="rId65"/>
    <p:sldId id="1411" r:id="rId66"/>
    <p:sldId id="1412" r:id="rId67"/>
    <p:sldId id="1413" r:id="rId68"/>
    <p:sldId id="1414" r:id="rId69"/>
    <p:sldId id="1415" r:id="rId70"/>
    <p:sldId id="1416" r:id="rId71"/>
    <p:sldId id="1417" r:id="rId72"/>
    <p:sldId id="1418" r:id="rId73"/>
    <p:sldId id="1419" r:id="rId74"/>
    <p:sldId id="1420" r:id="rId75"/>
    <p:sldId id="1421" r:id="rId76"/>
    <p:sldId id="1422" r:id="rId77"/>
    <p:sldId id="1423" r:id="rId78"/>
    <p:sldId id="1424" r:id="rId79"/>
    <p:sldId id="1425" r:id="rId80"/>
    <p:sldId id="1426" r:id="rId81"/>
    <p:sldId id="1427" r:id="rId82"/>
    <p:sldId id="1428" r:id="rId83"/>
    <p:sldId id="1429" r:id="rId84"/>
    <p:sldId id="1430" r:id="rId85"/>
    <p:sldId id="1431" r:id="rId86"/>
    <p:sldId id="1432" r:id="rId87"/>
    <p:sldId id="1433" r:id="rId88"/>
    <p:sldId id="1434" r:id="rId89"/>
    <p:sldId id="1435" r:id="rId90"/>
    <p:sldId id="1436" r:id="rId91"/>
    <p:sldId id="1437" r:id="rId92"/>
    <p:sldId id="1438" r:id="rId93"/>
    <p:sldId id="1439" r:id="rId94"/>
    <p:sldId id="1440" r:id="rId95"/>
    <p:sldId id="1441" r:id="rId96"/>
    <p:sldId id="1442" r:id="rId97"/>
    <p:sldId id="1443" r:id="rId98"/>
    <p:sldId id="1548" r:id="rId99"/>
    <p:sldId id="1549" r:id="rId100"/>
    <p:sldId id="1547" r:id="rId101"/>
    <p:sldId id="1550" r:id="rId102"/>
    <p:sldId id="1444" r:id="rId103"/>
    <p:sldId id="1446" r:id="rId104"/>
    <p:sldId id="1447" r:id="rId105"/>
    <p:sldId id="1448" r:id="rId106"/>
    <p:sldId id="1449" r:id="rId107"/>
    <p:sldId id="1450" r:id="rId108"/>
    <p:sldId id="1451" r:id="rId109"/>
    <p:sldId id="1452" r:id="rId110"/>
    <p:sldId id="1453" r:id="rId111"/>
    <p:sldId id="1454" r:id="rId112"/>
    <p:sldId id="1455" r:id="rId113"/>
    <p:sldId id="1456" r:id="rId114"/>
    <p:sldId id="1457" r:id="rId115"/>
    <p:sldId id="1458" r:id="rId116"/>
    <p:sldId id="1459" r:id="rId117"/>
    <p:sldId id="1460" r:id="rId118"/>
    <p:sldId id="1461" r:id="rId119"/>
    <p:sldId id="1462" r:id="rId120"/>
    <p:sldId id="1463" r:id="rId121"/>
    <p:sldId id="1464" r:id="rId122"/>
    <p:sldId id="1527" r:id="rId123"/>
    <p:sldId id="1576" r:id="rId124"/>
    <p:sldId id="1465" r:id="rId125"/>
    <p:sldId id="1466" r:id="rId126"/>
    <p:sldId id="1467" r:id="rId127"/>
    <p:sldId id="1468" r:id="rId128"/>
    <p:sldId id="1469" r:id="rId129"/>
    <p:sldId id="1470" r:id="rId130"/>
    <p:sldId id="1471" r:id="rId131"/>
    <p:sldId id="1472" r:id="rId132"/>
    <p:sldId id="1473" r:id="rId133"/>
    <p:sldId id="1529" r:id="rId134"/>
    <p:sldId id="1532" r:id="rId135"/>
    <p:sldId id="1530" r:id="rId136"/>
    <p:sldId id="1533" r:id="rId137"/>
    <p:sldId id="1531" r:id="rId138"/>
    <p:sldId id="1534" r:id="rId139"/>
    <p:sldId id="1535" r:id="rId140"/>
    <p:sldId id="1536" r:id="rId141"/>
    <p:sldId id="1474" r:id="rId142"/>
    <p:sldId id="1475" r:id="rId143"/>
    <p:sldId id="1476" r:id="rId144"/>
    <p:sldId id="1477" r:id="rId145"/>
    <p:sldId id="1478" r:id="rId146"/>
    <p:sldId id="1479" r:id="rId147"/>
    <p:sldId id="1480" r:id="rId148"/>
    <p:sldId id="1481" r:id="rId149"/>
    <p:sldId id="1482" r:id="rId150"/>
    <p:sldId id="1483" r:id="rId151"/>
    <p:sldId id="1537" r:id="rId152"/>
    <p:sldId id="1538" r:id="rId153"/>
    <p:sldId id="1539" r:id="rId154"/>
    <p:sldId id="1540" r:id="rId155"/>
    <p:sldId id="1541" r:id="rId156"/>
    <p:sldId id="1543" r:id="rId157"/>
    <p:sldId id="1542" r:id="rId158"/>
    <p:sldId id="1544" r:id="rId159"/>
    <p:sldId id="1484" r:id="rId160"/>
    <p:sldId id="1485" r:id="rId161"/>
    <p:sldId id="1486" r:id="rId162"/>
    <p:sldId id="1487" r:id="rId163"/>
    <p:sldId id="1488" r:id="rId164"/>
    <p:sldId id="1489" r:id="rId165"/>
    <p:sldId id="1490" r:id="rId166"/>
    <p:sldId id="1491" r:id="rId167"/>
    <p:sldId id="1492" r:id="rId168"/>
    <p:sldId id="1493" r:id="rId169"/>
    <p:sldId id="1494" r:id="rId170"/>
    <p:sldId id="1495" r:id="rId171"/>
    <p:sldId id="1496" r:id="rId172"/>
    <p:sldId id="1497" r:id="rId173"/>
    <p:sldId id="1498" r:id="rId174"/>
    <p:sldId id="1545" r:id="rId175"/>
    <p:sldId id="1546" r:id="rId176"/>
    <p:sldId id="1499" r:id="rId177"/>
    <p:sldId id="1500" r:id="rId178"/>
    <p:sldId id="1501" r:id="rId179"/>
    <p:sldId id="1502" r:id="rId180"/>
    <p:sldId id="1503" r:id="rId181"/>
    <p:sldId id="1504" r:id="rId182"/>
    <p:sldId id="1505" r:id="rId183"/>
    <p:sldId id="1506" r:id="rId184"/>
    <p:sldId id="1507" r:id="rId185"/>
    <p:sldId id="1508" r:id="rId186"/>
    <p:sldId id="1510" r:id="rId187"/>
    <p:sldId id="1511" r:id="rId188"/>
    <p:sldId id="1512" r:id="rId189"/>
    <p:sldId id="1513" r:id="rId190"/>
    <p:sldId id="1514" r:id="rId191"/>
    <p:sldId id="1515" r:id="rId192"/>
    <p:sldId id="1516" r:id="rId193"/>
    <p:sldId id="1517" r:id="rId194"/>
    <p:sldId id="1518" r:id="rId195"/>
    <p:sldId id="1519" r:id="rId196"/>
    <p:sldId id="1520" r:id="rId197"/>
    <p:sldId id="1521" r:id="rId198"/>
    <p:sldId id="1558" r:id="rId199"/>
    <p:sldId id="1559" r:id="rId200"/>
    <p:sldId id="1560" r:id="rId201"/>
    <p:sldId id="1561" r:id="rId202"/>
    <p:sldId id="1562" r:id="rId203"/>
    <p:sldId id="1563" r:id="rId204"/>
    <p:sldId id="1564" r:id="rId205"/>
    <p:sldId id="1565" r:id="rId206"/>
    <p:sldId id="1566" r:id="rId207"/>
    <p:sldId id="1567" r:id="rId208"/>
    <p:sldId id="1568" r:id="rId209"/>
    <p:sldId id="1569" r:id="rId210"/>
    <p:sldId id="1570" r:id="rId211"/>
    <p:sldId id="1571" r:id="rId212"/>
    <p:sldId id="1572" r:id="rId213"/>
    <p:sldId id="1573" r:id="rId214"/>
    <p:sldId id="1574" r:id="rId215"/>
    <p:sldId id="1575" r:id="rId216"/>
    <p:sldId id="1523" r:id="rId217"/>
    <p:sldId id="1524" r:id="rId218"/>
    <p:sldId id="1555" r:id="rId219"/>
    <p:sldId id="1556" r:id="rId220"/>
    <p:sldId id="534" r:id="rId221"/>
    <p:sldId id="535" r:id="rId222"/>
    <p:sldId id="662" r:id="rId223"/>
    <p:sldId id="663" r:id="rId2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Introduction" id="{ED757D02-6EAE-489E-9BB9-8E4592A888FC}">
          <p14:sldIdLst>
            <p14:sldId id="558"/>
            <p14:sldId id="1577"/>
            <p14:sldId id="1578"/>
          </p14:sldIdLst>
        </p14:section>
        <p14:section name="Practical Application" id="{83EFAE05-DB05-4B98-83A7-E27169126674}">
          <p14:sldIdLst>
            <p14:sldId id="485"/>
            <p14:sldId id="1587"/>
            <p14:sldId id="1583"/>
            <p14:sldId id="1585"/>
            <p14:sldId id="1586"/>
            <p14:sldId id="1525"/>
            <p14:sldId id="1526"/>
            <p14:sldId id="1218"/>
            <p14:sldId id="1356"/>
            <p14:sldId id="1355"/>
            <p14:sldId id="1557"/>
            <p14:sldId id="1584"/>
            <p14:sldId id="1579"/>
            <p14:sldId id="1580"/>
            <p14:sldId id="1581"/>
            <p14:sldId id="1582"/>
          </p14:sldIdLst>
        </p14:section>
        <p14:section name="Session Content" id="{21CFCDC3-C0B9-455D-A009-52197B001513}">
          <p14:sldIdLst>
            <p14:sldId id="340"/>
            <p14:sldId id="851"/>
            <p14:sldId id="580"/>
            <p14:sldId id="839"/>
            <p14:sldId id="1217"/>
            <p14:sldId id="1375"/>
            <p14:sldId id="1376"/>
            <p14:sldId id="1377"/>
            <p14:sldId id="1378"/>
            <p14:sldId id="1379"/>
            <p14:sldId id="1357"/>
            <p14:sldId id="1358"/>
            <p14:sldId id="1373"/>
            <p14:sldId id="1380"/>
            <p14:sldId id="1374"/>
            <p14:sldId id="1372"/>
            <p14:sldId id="1383"/>
            <p14:sldId id="1384"/>
            <p14:sldId id="1387"/>
            <p14:sldId id="1388"/>
            <p14:sldId id="1389"/>
            <p14:sldId id="1382"/>
            <p14:sldId id="1392"/>
            <p14:sldId id="1390"/>
            <p14:sldId id="1391"/>
            <p14:sldId id="1393"/>
            <p14:sldId id="1394"/>
            <p14:sldId id="1395"/>
            <p14:sldId id="1359"/>
            <p14:sldId id="1396"/>
            <p14:sldId id="1397"/>
            <p14:sldId id="1528"/>
            <p14:sldId id="1398"/>
            <p14:sldId id="1399"/>
            <p14:sldId id="1400"/>
            <p14:sldId id="1401"/>
            <p14:sldId id="1402"/>
            <p14:sldId id="1403"/>
            <p14:sldId id="1404"/>
            <p14:sldId id="1405"/>
            <p14:sldId id="1406"/>
            <p14:sldId id="1407"/>
            <p14:sldId id="1408"/>
            <p14:sldId id="1409"/>
            <p14:sldId id="1410"/>
            <p14:sldId id="1411"/>
            <p14:sldId id="1412"/>
            <p14:sldId id="1413"/>
            <p14:sldId id="1414"/>
            <p14:sldId id="1415"/>
            <p14:sldId id="1416"/>
            <p14:sldId id="1417"/>
            <p14:sldId id="1418"/>
            <p14:sldId id="1419"/>
            <p14:sldId id="1420"/>
            <p14:sldId id="1421"/>
            <p14:sldId id="1422"/>
            <p14:sldId id="1423"/>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 id="1442"/>
            <p14:sldId id="1443"/>
            <p14:sldId id="1548"/>
            <p14:sldId id="1549"/>
            <p14:sldId id="1547"/>
            <p14:sldId id="1550"/>
            <p14:sldId id="1444"/>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527"/>
            <p14:sldId id="1576"/>
            <p14:sldId id="1465"/>
            <p14:sldId id="1466"/>
            <p14:sldId id="1467"/>
            <p14:sldId id="1468"/>
            <p14:sldId id="1469"/>
            <p14:sldId id="1470"/>
            <p14:sldId id="1471"/>
            <p14:sldId id="1472"/>
            <p14:sldId id="1473"/>
            <p14:sldId id="1529"/>
            <p14:sldId id="1532"/>
            <p14:sldId id="1530"/>
            <p14:sldId id="1533"/>
            <p14:sldId id="1531"/>
            <p14:sldId id="1534"/>
            <p14:sldId id="1535"/>
            <p14:sldId id="1536"/>
            <p14:sldId id="1474"/>
            <p14:sldId id="1475"/>
            <p14:sldId id="1476"/>
            <p14:sldId id="1477"/>
            <p14:sldId id="1478"/>
            <p14:sldId id="1479"/>
            <p14:sldId id="1480"/>
            <p14:sldId id="1481"/>
            <p14:sldId id="1482"/>
            <p14:sldId id="1483"/>
            <p14:sldId id="1537"/>
            <p14:sldId id="1538"/>
            <p14:sldId id="1539"/>
            <p14:sldId id="1540"/>
            <p14:sldId id="1541"/>
            <p14:sldId id="1543"/>
            <p14:sldId id="1542"/>
            <p14:sldId id="1544"/>
            <p14:sldId id="1484"/>
            <p14:sldId id="1485"/>
            <p14:sldId id="1486"/>
            <p14:sldId id="1487"/>
            <p14:sldId id="1488"/>
            <p14:sldId id="1489"/>
            <p14:sldId id="1490"/>
            <p14:sldId id="1491"/>
            <p14:sldId id="1492"/>
            <p14:sldId id="1493"/>
            <p14:sldId id="1494"/>
            <p14:sldId id="1495"/>
            <p14:sldId id="1496"/>
            <p14:sldId id="1497"/>
            <p14:sldId id="1498"/>
            <p14:sldId id="1545"/>
            <p14:sldId id="1546"/>
            <p14:sldId id="1499"/>
            <p14:sldId id="1500"/>
            <p14:sldId id="1501"/>
            <p14:sldId id="1502"/>
            <p14:sldId id="1503"/>
            <p14:sldId id="1504"/>
            <p14:sldId id="1505"/>
            <p14:sldId id="1506"/>
            <p14:sldId id="1507"/>
            <p14:sldId id="1508"/>
            <p14:sldId id="1510"/>
            <p14:sldId id="1511"/>
            <p14:sldId id="1512"/>
            <p14:sldId id="1513"/>
            <p14:sldId id="1514"/>
            <p14:sldId id="1515"/>
            <p14:sldId id="1516"/>
            <p14:sldId id="1517"/>
            <p14:sldId id="1518"/>
            <p14:sldId id="1519"/>
            <p14:sldId id="1520"/>
            <p14:sldId id="1521"/>
            <p14:sldId id="1558"/>
            <p14:sldId id="1559"/>
            <p14:sldId id="1560"/>
            <p14:sldId id="1561"/>
            <p14:sldId id="1562"/>
            <p14:sldId id="1563"/>
            <p14:sldId id="1564"/>
            <p14:sldId id="1565"/>
            <p14:sldId id="1566"/>
            <p14:sldId id="1567"/>
            <p14:sldId id="1568"/>
            <p14:sldId id="1569"/>
            <p14:sldId id="1570"/>
            <p14:sldId id="1571"/>
            <p14:sldId id="1572"/>
            <p14:sldId id="1573"/>
            <p14:sldId id="1574"/>
            <p14:sldId id="1575"/>
            <p14:sldId id="1523"/>
            <p14:sldId id="1524"/>
          </p14:sldIdLst>
        </p14:section>
        <p14:section name="Additional Concepts" id="{A4526BF9-F903-4A8E-8DED-DB0E2FDCCA2D}">
          <p14:sldIdLst>
            <p14:sldId id="1555"/>
            <p14:sldId id="1556"/>
          </p14:sldIdLst>
        </p14:section>
        <p14:section name="Session Wrap" id="{A6BDB7F8-75BE-4397-AFEA-B392E4D5B929}">
          <p14:sldIdLst>
            <p14:sldId id="534"/>
            <p14:sldId id="535"/>
            <p14:sldId id="662"/>
          </p14:sldIdLst>
        </p14:section>
        <p14:section name="Additional Materials" id="{959CFC72-D76C-40F8-9BAE-694F716F0A28}">
          <p14:sldIdLst>
            <p14:sldId id="66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4306"/>
    <a:srgbClr val="803D06"/>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60" autoAdjust="0"/>
    <p:restoredTop sz="86095" autoAdjust="0"/>
  </p:normalViewPr>
  <p:slideViewPr>
    <p:cSldViewPr snapToObjects="1">
      <p:cViewPr varScale="1">
        <p:scale>
          <a:sx n="44" d="100"/>
          <a:sy n="44" d="100"/>
        </p:scale>
        <p:origin x="456" y="2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8352"/>
    </p:cViewPr>
  </p:sorterViewPr>
  <p:notesViewPr>
    <p:cSldViewPr snapToObjects="1">
      <p:cViewPr varScale="1">
        <p:scale>
          <a:sx n="59" d="100"/>
          <a:sy n="59" d="100"/>
        </p:scale>
        <p:origin x="-235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presProps" Target="presProps.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theme" Target="theme/theme1.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0C9442-4DC6-4FC7-A9E5-E633AD774B17}" type="datetimeFigureOut">
              <a:rPr lang="en-US" smtClean="0"/>
              <a:pPr/>
              <a:t>Wed 12/21/2016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87BEE6-BB2C-4C69-9E83-1453CC6157B8}" type="slidenum">
              <a:rPr lang="en-US" smtClean="0"/>
              <a:pPr/>
              <a:t>‹#›</a:t>
            </a:fld>
            <a:endParaRPr lang="en-US"/>
          </a:p>
        </p:txBody>
      </p:sp>
    </p:spTree>
    <p:extLst>
      <p:ext uri="{BB962C8B-B14F-4D97-AF65-F5344CB8AC3E}">
        <p14:creationId xmlns:p14="http://schemas.microsoft.com/office/powerpoint/2010/main" val="2040491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9BF8C0-90BD-41E6-BEDA-6DBE9292779D}" type="datetimeFigureOut">
              <a:rPr lang="en-US" smtClean="0"/>
              <a:pPr/>
              <a:t>Wed 12/21/2016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03343A-D251-4FA5-B412-10A6FA63A0D8}" type="slidenum">
              <a:rPr lang="en-US" smtClean="0"/>
              <a:pPr/>
              <a:t>‹#›</a:t>
            </a:fld>
            <a:endParaRPr lang="en-US"/>
          </a:p>
        </p:txBody>
      </p:sp>
    </p:spTree>
    <p:extLst>
      <p:ext uri="{BB962C8B-B14F-4D97-AF65-F5344CB8AC3E}">
        <p14:creationId xmlns:p14="http://schemas.microsoft.com/office/powerpoint/2010/main" val="176871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unifiedcompliance.com/it_compliance/language_compliance/definitions/c.html" TargetMode="External"/><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cert.org/cybersecurity-engineering/products-services/nine-steps.cfm"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www.cert.org/"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a:t>
            </a:fld>
            <a:endParaRPr lang="en-US"/>
          </a:p>
        </p:txBody>
      </p:sp>
    </p:spTree>
    <p:extLst>
      <p:ext uri="{BB962C8B-B14F-4D97-AF65-F5344CB8AC3E}">
        <p14:creationId xmlns:p14="http://schemas.microsoft.com/office/powerpoint/2010/main" val="2004527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22</a:t>
            </a:fld>
            <a:endParaRPr lang="en-US"/>
          </a:p>
        </p:txBody>
      </p:sp>
    </p:spTree>
    <p:extLst>
      <p:ext uri="{BB962C8B-B14F-4D97-AF65-F5344CB8AC3E}">
        <p14:creationId xmlns:p14="http://schemas.microsoft.com/office/powerpoint/2010/main" val="628512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Development Life Cycle A life cycle is a representation of development changes. A person is conceived, born, matures (baby, toddler, teenager, middle age, elderly), and dies. Such is the circle of life. Projects have a life cycle: initiation, planning, execution and controlling, and closure. A system has its own developmental life cycle, which is made up of the following phases: initiation, acquisition /development, implementation, operation/ maintenance , and disposal. Collectively these are referred to as a system development life cycle (SDLC). Here are the basic components of each phase: • Initiation Need for a new system is defined • Acquisition/ development New system is either created or purchased • Implementation New system is installed into production environment • Operation/ maintenance System is used and cared for • Disposal System is removed from production environment</a:t>
            </a:r>
          </a:p>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32</a:t>
            </a:fld>
            <a:endParaRPr lang="en-US"/>
          </a:p>
        </p:txBody>
      </p:sp>
    </p:spTree>
    <p:extLst>
      <p:ext uri="{BB962C8B-B14F-4D97-AF65-F5344CB8AC3E}">
        <p14:creationId xmlns:p14="http://schemas.microsoft.com/office/powerpoint/2010/main" val="3176429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17B4A53E-7BBA-47BA-A434-6C4B8B6C00F9}" type="slidenum">
              <a:rPr lang="en-US" altLang="en-US"/>
              <a:pPr/>
              <a:t>52</a:t>
            </a:fld>
            <a:endParaRPr lang="en-US" alt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647633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4B1FB1B9-2405-45EF-B74B-9FD7C69C469A}" type="slidenum">
              <a:rPr lang="en-US" altLang="en-US"/>
              <a:pPr/>
              <a:t>53</a:t>
            </a:fld>
            <a:endParaRPr lang="en-US" alt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467158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p:spPr>
        <p:txBody>
          <a:bodyPr/>
          <a:lstStyle/>
          <a:p>
            <a:endParaRPr lang="en-US" smtClean="0"/>
          </a:p>
        </p:txBody>
      </p:sp>
      <p:sp>
        <p:nvSpPr>
          <p:cNvPr id="93188" name="Slide Number Placeholder 3"/>
          <p:cNvSpPr>
            <a:spLocks noGrp="1"/>
          </p:cNvSpPr>
          <p:nvPr>
            <p:ph type="sldNum" sz="quarter" idx="5"/>
          </p:nvPr>
        </p:nvSpPr>
        <p:spPr>
          <a:noFill/>
        </p:spPr>
        <p:txBody>
          <a:bodyPr/>
          <a:lstStyle/>
          <a:p>
            <a:fld id="{AE0B57C8-CA2A-45D5-8F2F-01E9ECFEFB5C}" type="slidenum">
              <a:rPr lang="en-US" altLang="en-US"/>
              <a:pPr/>
              <a:t>54</a:t>
            </a:fld>
            <a:endParaRPr lang="en-US" altLang="en-US"/>
          </a:p>
        </p:txBody>
      </p:sp>
    </p:spTree>
    <p:extLst>
      <p:ext uri="{BB962C8B-B14F-4D97-AF65-F5344CB8AC3E}">
        <p14:creationId xmlns:p14="http://schemas.microsoft.com/office/powerpoint/2010/main" val="2808901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p:spPr>
        <p:txBody>
          <a:bodyPr/>
          <a:lstStyle/>
          <a:p>
            <a:endParaRPr lang="en-US" smtClean="0"/>
          </a:p>
        </p:txBody>
      </p:sp>
      <p:sp>
        <p:nvSpPr>
          <p:cNvPr id="93188" name="Slide Number Placeholder 3"/>
          <p:cNvSpPr>
            <a:spLocks noGrp="1"/>
          </p:cNvSpPr>
          <p:nvPr>
            <p:ph type="sldNum" sz="quarter" idx="5"/>
          </p:nvPr>
        </p:nvSpPr>
        <p:spPr>
          <a:noFill/>
        </p:spPr>
        <p:txBody>
          <a:bodyPr/>
          <a:lstStyle/>
          <a:p>
            <a:fld id="{AE0B57C8-CA2A-45D5-8F2F-01E9ECFEFB5C}" type="slidenum">
              <a:rPr lang="en-US" altLang="en-US"/>
              <a:pPr/>
              <a:t>55</a:t>
            </a:fld>
            <a:endParaRPr lang="en-US" altLang="en-US"/>
          </a:p>
        </p:txBody>
      </p:sp>
    </p:spTree>
    <p:extLst>
      <p:ext uri="{BB962C8B-B14F-4D97-AF65-F5344CB8AC3E}">
        <p14:creationId xmlns:p14="http://schemas.microsoft.com/office/powerpoint/2010/main" val="2513613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56</a:t>
            </a:fld>
            <a:endParaRPr lang="en-US"/>
          </a:p>
        </p:txBody>
      </p:sp>
    </p:spTree>
    <p:extLst>
      <p:ext uri="{BB962C8B-B14F-4D97-AF65-F5344CB8AC3E}">
        <p14:creationId xmlns:p14="http://schemas.microsoft.com/office/powerpoint/2010/main" val="1189045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57</a:t>
            </a:fld>
            <a:endParaRPr lang="en-US"/>
          </a:p>
        </p:txBody>
      </p:sp>
    </p:spTree>
    <p:extLst>
      <p:ext uri="{BB962C8B-B14F-4D97-AF65-F5344CB8AC3E}">
        <p14:creationId xmlns:p14="http://schemas.microsoft.com/office/powerpoint/2010/main" val="2800333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58</a:t>
            </a:fld>
            <a:endParaRPr lang="en-US"/>
          </a:p>
        </p:txBody>
      </p:sp>
    </p:spTree>
    <p:extLst>
      <p:ext uri="{BB962C8B-B14F-4D97-AF65-F5344CB8AC3E}">
        <p14:creationId xmlns:p14="http://schemas.microsoft.com/office/powerpoint/2010/main" val="1089173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59</a:t>
            </a:fld>
            <a:endParaRPr lang="en-US"/>
          </a:p>
        </p:txBody>
      </p:sp>
    </p:spTree>
    <p:extLst>
      <p:ext uri="{BB962C8B-B14F-4D97-AF65-F5344CB8AC3E}">
        <p14:creationId xmlns:p14="http://schemas.microsoft.com/office/powerpoint/2010/main" val="3809214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2</a:t>
            </a:fld>
            <a:endParaRPr lang="en-US"/>
          </a:p>
        </p:txBody>
      </p:sp>
    </p:spTree>
    <p:extLst>
      <p:ext uri="{BB962C8B-B14F-4D97-AF65-F5344CB8AC3E}">
        <p14:creationId xmlns:p14="http://schemas.microsoft.com/office/powerpoint/2010/main" val="3220337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TextEdit="1"/>
          </p:cNvSpPr>
          <p:nvPr>
            <p:ph type="sldImg"/>
          </p:nvPr>
        </p:nvSpPr>
        <p:spPr bwMode="auto">
          <a:xfrm>
            <a:off x="1143000" y="685800"/>
            <a:ext cx="4573588" cy="3430588"/>
          </a:xfrm>
          <a:noFill/>
          <a:ln>
            <a:solidFill>
              <a:srgbClr val="000000"/>
            </a:solidFill>
            <a:miter lim="800000"/>
            <a:headEnd/>
            <a:tailEnd/>
          </a:ln>
        </p:spPr>
      </p:sp>
      <p:sp>
        <p:nvSpPr>
          <p:cNvPr id="28674" name="Rectangle 3"/>
          <p:cNvSpPr>
            <a:spLocks noGrp="1"/>
          </p:cNvSpPr>
          <p:nvPr>
            <p:ph type="body" idx="1"/>
          </p:nvPr>
        </p:nvSpPr>
        <p:spPr bwMode="auto">
          <a:xfrm>
            <a:off x="685800" y="4344988"/>
            <a:ext cx="5486400" cy="4113212"/>
          </a:xfrm>
          <a:noFill/>
        </p:spPr>
        <p:txBody>
          <a:bodyPr wrap="square" lIns="91416" tIns="45708" rIns="91416" bIns="45708" numCol="1" anchor="t" anchorCtr="0" compatLnSpc="1">
            <a:prstTxWarp prst="textNoShape">
              <a:avLst/>
            </a:prstTxWarp>
          </a:bodyPr>
          <a:lstStyle/>
          <a:p>
            <a:pPr>
              <a:lnSpc>
                <a:spcPct val="80000"/>
              </a:lnSpc>
            </a:pPr>
            <a:r>
              <a:rPr lang="en-US" sz="900"/>
              <a:t>Apply Defense in Depth - Layered approaches provide more security over the long term than one complicated mass of security architecture. You might, for example, use access control lists (ACLs) on the networking and firewall equipment to only allow necessary traffic to reach the application. This approach significantly lowers the overall risk of compromise to the system the application is running on because you quickly eliminate access to services, ports, and protocols that would otherwise be accessible to compromise. </a:t>
            </a:r>
          </a:p>
          <a:p>
            <a:pPr>
              <a:lnSpc>
                <a:spcPct val="80000"/>
              </a:lnSpc>
            </a:pPr>
            <a:r>
              <a:rPr lang="en-US" sz="900"/>
              <a:t>Use a Positive Security Model - Positive security models only allow what is on the list, excluding by default everything else. However, negative security models allow everything by default, eliminating only those items you know are bad. This is the challenge to antivirus programs, which you must constantly update to keep up with the number of new possible attacks (viruses) that could affect you. The problem with this model, if you are forced to use it, is that you absolutely must keep the model updated. Even with the model updated, a vulnerability could exist that you don’t know about and your attack surface is much larger than if you used a positive security model. </a:t>
            </a:r>
          </a:p>
          <a:p>
            <a:pPr>
              <a:lnSpc>
                <a:spcPct val="80000"/>
              </a:lnSpc>
            </a:pPr>
            <a:r>
              <a:rPr lang="en-US" sz="900"/>
              <a:t>Fail Safely - There are basically three responses when an application fails. You can allow, block, or error. In general, application errors should fail in the same manner as a disallow operation as viewed from the end user. This is important because then the end user doesn’t have additional information to use that may help them compromise the system. </a:t>
            </a:r>
          </a:p>
          <a:p>
            <a:pPr>
              <a:lnSpc>
                <a:spcPct val="80000"/>
              </a:lnSpc>
            </a:pPr>
            <a:r>
              <a:rPr lang="en-US" sz="900"/>
              <a:t>Run with Least Privilege - The principle of least privilege mandates that accounts have the least amount of privilege possible to perform their activity. This encompasses user rights, resource permissions such as CPU limits, memory, network, and file system permissions.</a:t>
            </a:r>
          </a:p>
          <a:p>
            <a:pPr>
              <a:lnSpc>
                <a:spcPct val="80000"/>
              </a:lnSpc>
            </a:pPr>
            <a:r>
              <a:rPr lang="en-US" sz="900"/>
              <a:t>Avoid Security by Obscurity - Obfuscating data, or hiding it instead of encrypting it, is a very weak security mechanism, especially for an application. If a human was able to figure out how to hide the data, there is a good chance that another person is going to learn how to recover the data. A real world example is how some people will hide a key to their house under the doormat. Never obfuscate critical data that can be encrypted or never stored in the first place. </a:t>
            </a:r>
          </a:p>
          <a:p>
            <a:pPr>
              <a:lnSpc>
                <a:spcPct val="80000"/>
              </a:lnSpc>
            </a:pPr>
            <a:r>
              <a:rPr lang="en-US" sz="900"/>
              <a:t>Keep Security Simple - Simple security mechanisms are easy to verify and easy to implement correctly. Developers should avoid the use of double negatives and complex architectures when a simpler approach would be faster and simpler. Don’t confuse complexity with layers. Layers are good. Complexity isn’t. </a:t>
            </a:r>
          </a:p>
          <a:p>
            <a:pPr>
              <a:lnSpc>
                <a:spcPct val="80000"/>
              </a:lnSpc>
            </a:pPr>
            <a:r>
              <a:rPr lang="en-US" sz="900"/>
              <a:t>Detect Intrusions and Keep Logs - Applications should have built-in logging that’s protected and easily read. Logs help you troubleshoot issues and just as importantly help you track down when or how an application might have been compromised. </a:t>
            </a:r>
          </a:p>
          <a:p>
            <a:pPr>
              <a:lnSpc>
                <a:spcPct val="80000"/>
              </a:lnSpc>
            </a:pPr>
            <a:r>
              <a:rPr lang="en-US" sz="900"/>
              <a:t>Establish Secure Defaults - Your applications should arrive to you or be presented to the users with the most secure default settings possible and still allow business to function. </a:t>
            </a:r>
          </a:p>
        </p:txBody>
      </p:sp>
    </p:spTree>
    <p:extLst>
      <p:ext uri="{BB962C8B-B14F-4D97-AF65-F5344CB8AC3E}">
        <p14:creationId xmlns:p14="http://schemas.microsoft.com/office/powerpoint/2010/main" val="1317781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TextEdit="1"/>
          </p:cNvSpPr>
          <p:nvPr>
            <p:ph type="sldImg"/>
          </p:nvPr>
        </p:nvSpPr>
        <p:spPr bwMode="auto">
          <a:xfrm>
            <a:off x="1143000" y="685800"/>
            <a:ext cx="4573588" cy="3430588"/>
          </a:xfrm>
          <a:noFill/>
          <a:ln>
            <a:solidFill>
              <a:srgbClr val="000000"/>
            </a:solidFill>
            <a:miter lim="800000"/>
            <a:headEnd/>
            <a:tailEnd/>
          </a:ln>
        </p:spPr>
      </p:sp>
      <p:sp>
        <p:nvSpPr>
          <p:cNvPr id="30722" name="Rectangle 3"/>
          <p:cNvSpPr>
            <a:spLocks noGrp="1"/>
          </p:cNvSpPr>
          <p:nvPr>
            <p:ph type="body" idx="1"/>
          </p:nvPr>
        </p:nvSpPr>
        <p:spPr bwMode="auto">
          <a:xfrm>
            <a:off x="685800" y="4344988"/>
            <a:ext cx="5486400" cy="4113212"/>
          </a:xfrm>
          <a:noFill/>
        </p:spPr>
        <p:txBody>
          <a:bodyPr wrap="square" lIns="91416" tIns="45708" rIns="91416" bIns="45708"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2819352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TextEdit="1"/>
          </p:cNvSpPr>
          <p:nvPr>
            <p:ph type="sldImg"/>
          </p:nvPr>
        </p:nvSpPr>
        <p:spPr bwMode="auto">
          <a:xfrm>
            <a:off x="1143000" y="685800"/>
            <a:ext cx="4573588" cy="3430588"/>
          </a:xfrm>
          <a:noFill/>
          <a:ln>
            <a:solidFill>
              <a:srgbClr val="000000"/>
            </a:solidFill>
            <a:miter lim="800000"/>
            <a:headEnd/>
            <a:tailEnd/>
          </a:ln>
        </p:spPr>
      </p:sp>
      <p:sp>
        <p:nvSpPr>
          <p:cNvPr id="32770" name="Rectangle 3"/>
          <p:cNvSpPr>
            <a:spLocks noGrp="1"/>
          </p:cNvSpPr>
          <p:nvPr>
            <p:ph type="body" idx="1"/>
          </p:nvPr>
        </p:nvSpPr>
        <p:spPr bwMode="auto">
          <a:xfrm>
            <a:off x="685800" y="4344988"/>
            <a:ext cx="5486400" cy="4113212"/>
          </a:xfrm>
          <a:noFill/>
        </p:spPr>
        <p:txBody>
          <a:bodyPr wrap="square" lIns="91416" tIns="45708" rIns="91416" bIns="45708" numCol="1" anchor="t" anchorCtr="0" compatLnSpc="1">
            <a:prstTxWarp prst="textNoShape">
              <a:avLst/>
            </a:prstTxWarp>
          </a:bodyPr>
          <a:lstStyle/>
          <a:p>
            <a:r>
              <a:rPr lang="en-US" smtClean="0"/>
              <a:t>Online transactions should perform up-front validation and editing in order to ensure the integrity of data before it is entered into the system’s files and databases. </a:t>
            </a:r>
          </a:p>
          <a:p>
            <a:r>
              <a:rPr lang="en-US" smtClean="0"/>
              <a:t>Where applicable, transactions should perform ‘reasonableness’ checks on inputs. An example would be preventing users from reporting labor of more than 24 hours in a day or more than 60 minutes in an hour. Another example would be disallowing entry for time, costs, etc. for an employee who has been terminated or who is on LOA.</a:t>
            </a:r>
          </a:p>
          <a:p>
            <a:r>
              <a:rPr lang="en-US" smtClean="0"/>
              <a:t>When there are a finite number of valid entries for a field, entries which are invalid should not be allowed. In other words, input screens should validate such things as cost centers, account numbers, product codes, employee numbers, etc. against the appropriate database(s) or file(s).  </a:t>
            </a:r>
          </a:p>
          <a:p>
            <a:r>
              <a:rPr lang="en-US" smtClean="0"/>
              <a:t>Duplicate entries should not be allowed for data which is intended to be unique. For example, the transaction should not allow a product code to be added to the product database if that code already exists on the database. </a:t>
            </a:r>
          </a:p>
          <a:p>
            <a:endParaRPr lang="en-US" smtClean="0"/>
          </a:p>
        </p:txBody>
      </p:sp>
    </p:spTree>
    <p:extLst>
      <p:ext uri="{BB962C8B-B14F-4D97-AF65-F5344CB8AC3E}">
        <p14:creationId xmlns:p14="http://schemas.microsoft.com/office/powerpoint/2010/main" val="4046593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TextEdit="1"/>
          </p:cNvSpPr>
          <p:nvPr>
            <p:ph type="sldImg"/>
          </p:nvPr>
        </p:nvSpPr>
        <p:spPr bwMode="auto">
          <a:xfrm>
            <a:off x="1143000" y="685800"/>
            <a:ext cx="4573588" cy="3430588"/>
          </a:xfrm>
          <a:noFill/>
          <a:ln>
            <a:solidFill>
              <a:srgbClr val="000000"/>
            </a:solidFill>
            <a:miter lim="800000"/>
            <a:headEnd/>
            <a:tailEnd/>
          </a:ln>
        </p:spPr>
      </p:sp>
      <p:sp>
        <p:nvSpPr>
          <p:cNvPr id="34818" name="Rectangle 3"/>
          <p:cNvSpPr>
            <a:spLocks noGrp="1"/>
          </p:cNvSpPr>
          <p:nvPr>
            <p:ph type="body" idx="1"/>
          </p:nvPr>
        </p:nvSpPr>
        <p:spPr bwMode="auto">
          <a:xfrm>
            <a:off x="685800" y="4344988"/>
            <a:ext cx="5486400" cy="4113212"/>
          </a:xfrm>
          <a:noFill/>
        </p:spPr>
        <p:txBody>
          <a:bodyPr wrap="square" lIns="91416" tIns="45708" rIns="91416" bIns="45708" numCol="1" anchor="t" anchorCtr="0" compatLnSpc="1">
            <a:prstTxWarp prst="textNoShape">
              <a:avLst/>
            </a:prstTxWarp>
          </a:bodyPr>
          <a:lstStyle/>
          <a:p>
            <a:r>
              <a:rPr lang="en-US" smtClean="0"/>
              <a:t>Where applicable, the transaction should perform ‘logic’ checks. For example, if there were a transaction used by ticket agents to record how many seats were sold on a flight and how many no-shows there were, the transaction should not allow the agent to input numbers indicating there were more no-shows than seats sold.</a:t>
            </a:r>
          </a:p>
          <a:p>
            <a:r>
              <a:rPr lang="en-US" smtClean="0"/>
              <a:t>Each input screen generally has certain fields which are required in order for the transaction to be processed accurately. Execution of a transaction should not be allowed until valid data is entered into each of these fields.</a:t>
            </a:r>
          </a:p>
          <a:p>
            <a:r>
              <a:rPr lang="en-US" smtClean="0"/>
              <a:t>Where applicable, transactions should perform ‘calculation’ checks on inputs. For example, the system should ensure that journal entry credits and debits balance to zero before processing a transaction. Another example would be a labor entry system where hours charged for the week need to add up to at least 40.</a:t>
            </a:r>
            <a:endParaRPr lang="en-US" altLang="ja-JP" smtClean="0"/>
          </a:p>
          <a:p>
            <a:r>
              <a:rPr lang="en-US" altLang="ja-JP" smtClean="0"/>
              <a:t>Programmed cutoff controls should be in place to help prevent users from recording transactions in the wrong period. In other words, the screen should not allow users to record transactions in prior accounting periods. </a:t>
            </a:r>
          </a:p>
          <a:p>
            <a:r>
              <a:rPr lang="en-US" smtClean="0"/>
              <a:t>Error or exception reports allow any potential data integrity problems to be reviewed and corrected when it’s not feasible or practical to use input controls to perform up-front validation of data entered into the system. For example, while it may not be inherently wrong for an employee to enter 80 hours of overtime for one week into a labor system, this sort of unusual event should be captured on a report for review by the appropriate level of management.</a:t>
            </a:r>
          </a:p>
        </p:txBody>
      </p:sp>
    </p:spTree>
    <p:extLst>
      <p:ext uri="{BB962C8B-B14F-4D97-AF65-F5344CB8AC3E}">
        <p14:creationId xmlns:p14="http://schemas.microsoft.com/office/powerpoint/2010/main" val="1992129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TextEdit="1"/>
          </p:cNvSpPr>
          <p:nvPr>
            <p:ph type="sldImg"/>
          </p:nvPr>
        </p:nvSpPr>
        <p:spPr bwMode="auto">
          <a:xfrm>
            <a:off x="1143000" y="685800"/>
            <a:ext cx="4573588" cy="3430588"/>
          </a:xfrm>
          <a:noFill/>
          <a:ln>
            <a:solidFill>
              <a:srgbClr val="000000"/>
            </a:solidFill>
            <a:miter lim="800000"/>
            <a:headEnd/>
            <a:tailEnd/>
          </a:ln>
        </p:spPr>
      </p:sp>
      <p:sp>
        <p:nvSpPr>
          <p:cNvPr id="36866" name="Rectangle 3"/>
          <p:cNvSpPr>
            <a:spLocks noGrp="1"/>
          </p:cNvSpPr>
          <p:nvPr>
            <p:ph type="body" idx="1"/>
          </p:nvPr>
        </p:nvSpPr>
        <p:spPr bwMode="auto">
          <a:xfrm>
            <a:off x="685800" y="4344988"/>
            <a:ext cx="5486400" cy="4113212"/>
          </a:xfrm>
          <a:noFill/>
        </p:spPr>
        <p:txBody>
          <a:bodyPr wrap="square" lIns="91416" tIns="45708" rIns="91416" bIns="45708" numCol="1" anchor="t" anchorCtr="0" compatLnSpc="1">
            <a:prstTxWarp prst="textNoShape">
              <a:avLst/>
            </a:prstTxWarp>
          </a:bodyPr>
          <a:lstStyle/>
          <a:p>
            <a:pPr>
              <a:lnSpc>
                <a:spcPct val="80000"/>
              </a:lnSpc>
            </a:pPr>
            <a:r>
              <a:rPr lang="en-US" sz="900"/>
              <a:t>When an application passes and/or receives data to/from other applications, controls need to be put in place which ensure the data is transmitted completely and accurately. </a:t>
            </a:r>
          </a:p>
          <a:p>
            <a:pPr>
              <a:lnSpc>
                <a:spcPct val="80000"/>
              </a:lnSpc>
            </a:pPr>
            <a:r>
              <a:rPr lang="en-US" sz="900"/>
              <a:t>Control totals from interface transmissions should be generated and used by the system to determine whether the transmission completed accurately. If a problem is found, reports should be issued which notify the proper people of the problem. Some examples of control totals that may be applicable are hash totals, record counts, and total amounts (for numerical records). Another type of control total could flag missing record numbers when records are transmitted in a sequential fashion. </a:t>
            </a:r>
          </a:p>
          <a:p>
            <a:pPr>
              <a:lnSpc>
                <a:spcPct val="80000"/>
              </a:lnSpc>
            </a:pPr>
            <a:r>
              <a:rPr lang="en-US" sz="900"/>
              <a:t>A hash total is an arbitrary total that has no value or meaning outside the context in which it was created. It is used only to validate the integrity of that data you are examining.  For example, if you were auditing a batch processing system, you might compare the transactional amount total, the number of transactions, and a hash total that you “designed” such as the sum of account numbers… not the count, nut the sum.  In other words, a sum (total) that has no meaning outside of your intended use.  If you have already summed the account numbers (or dept numbers, or whatever you choose to use), then you can compare the hash total to your known total and it should provide assurance that the processing output is complete and that all data was input for processing. In a payroll application, it might be a sum of employee numbers.  A method for ensuring the accuracy of processed data. It is a total of several fields of data in a file, including fields not normally used in calculations, such as account number. At various stages in the processing, the hash total is recalculated and compared with the original. If any data has been lost or changed, a mismatch signals an error.</a:t>
            </a:r>
          </a:p>
          <a:p>
            <a:pPr>
              <a:lnSpc>
                <a:spcPct val="80000"/>
              </a:lnSpc>
            </a:pPr>
            <a:r>
              <a:rPr lang="en-US" sz="900"/>
              <a:t>MQ Series - Messages will be delivered once and once only, irrespective of errors and network problems. </a:t>
            </a:r>
          </a:p>
          <a:p>
            <a:pPr>
              <a:lnSpc>
                <a:spcPct val="80000"/>
              </a:lnSpc>
            </a:pPr>
            <a:r>
              <a:rPr lang="en-US" sz="900"/>
              <a:t>The system should handle items that did not successfully transmit in such a manner that reports and/or processes enable these items to be resolved quickly and appropriately with audit trails as appropriate. </a:t>
            </a:r>
          </a:p>
          <a:p>
            <a:pPr>
              <a:lnSpc>
                <a:spcPct val="80000"/>
              </a:lnSpc>
            </a:pPr>
            <a:r>
              <a:rPr lang="en-US" sz="900"/>
              <a:t>Data files that contain interface source or target information should be secured from unauthorized modifications. This may mean appropriate authentication controls, authorization controls, or encryption where necessary. </a:t>
            </a:r>
          </a:p>
          <a:p>
            <a:pPr>
              <a:lnSpc>
                <a:spcPct val="80000"/>
              </a:lnSpc>
            </a:pPr>
            <a:r>
              <a:rPr lang="en-US" sz="900"/>
              <a:t>When it is not feasible to use control totals to verify accurate transmission of data, reconciliation reports should be generated which allow users to compare what was on one system to what was received on another system.</a:t>
            </a:r>
          </a:p>
          <a:p>
            <a:pPr>
              <a:lnSpc>
                <a:spcPct val="80000"/>
              </a:lnSpc>
            </a:pPr>
            <a:r>
              <a:rPr lang="en-US" sz="900"/>
              <a:t>Where applicable, data validation and editing, as described in the Input Controls section, should be performed on data received from outside systems.  Error/exception reports should be generated which allow any data integrity problems to be corrected.  </a:t>
            </a:r>
            <a:endParaRPr lang="en-US" altLang="ja-JP" sz="900"/>
          </a:p>
          <a:p>
            <a:pPr>
              <a:lnSpc>
                <a:spcPct val="80000"/>
              </a:lnSpc>
            </a:pPr>
            <a:r>
              <a:rPr lang="en-US" altLang="ja-JP" sz="900"/>
              <a:t>In cases where the same data is kept in multiple databases and/or systems, ensure periodic ‘sync’ processes are executed to detect any inconsistencies in the data. </a:t>
            </a:r>
            <a:endParaRPr lang="en-US" sz="900">
              <a:ea typeface="ＭＳ Ｐゴシック" charset="-128"/>
            </a:endParaRPr>
          </a:p>
        </p:txBody>
      </p:sp>
    </p:spTree>
    <p:extLst>
      <p:ext uri="{BB962C8B-B14F-4D97-AF65-F5344CB8AC3E}">
        <p14:creationId xmlns:p14="http://schemas.microsoft.com/office/powerpoint/2010/main" val="2396787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TextEdit="1"/>
          </p:cNvSpPr>
          <p:nvPr>
            <p:ph type="sldImg"/>
          </p:nvPr>
        </p:nvSpPr>
        <p:spPr bwMode="auto">
          <a:xfrm>
            <a:off x="1143000" y="685800"/>
            <a:ext cx="4573588" cy="3430588"/>
          </a:xfrm>
          <a:noFill/>
          <a:ln>
            <a:solidFill>
              <a:srgbClr val="000000"/>
            </a:solidFill>
            <a:miter lim="800000"/>
            <a:headEnd/>
            <a:tailEnd/>
          </a:ln>
        </p:spPr>
      </p:sp>
      <p:sp>
        <p:nvSpPr>
          <p:cNvPr id="38914" name="Rectangle 3"/>
          <p:cNvSpPr>
            <a:spLocks noGrp="1"/>
          </p:cNvSpPr>
          <p:nvPr>
            <p:ph type="body" idx="1"/>
          </p:nvPr>
        </p:nvSpPr>
        <p:spPr bwMode="auto">
          <a:xfrm>
            <a:off x="685800" y="4344988"/>
            <a:ext cx="5486400" cy="4113212"/>
          </a:xfrm>
          <a:noFill/>
        </p:spPr>
        <p:txBody>
          <a:bodyPr wrap="square" lIns="91416" tIns="45708" rIns="91416" bIns="45708" numCol="1" anchor="t" anchorCtr="0" compatLnSpc="1">
            <a:prstTxWarp prst="textNoShape">
              <a:avLst/>
            </a:prstTxWarp>
          </a:bodyPr>
          <a:lstStyle/>
          <a:p>
            <a:r>
              <a:rPr lang="en-US" smtClean="0"/>
              <a:t>Audit trails are useful for troubleshooting and helping to track down possible breaches of your application. </a:t>
            </a:r>
          </a:p>
          <a:p>
            <a:r>
              <a:rPr lang="en-US" smtClean="0"/>
              <a:t>Information should be captured when key data elements are changed. This information should include in most cases the original and new values of the data, who made the change, and when it was made. </a:t>
            </a:r>
          </a:p>
          <a:p>
            <a:r>
              <a:rPr lang="en-US" smtClean="0"/>
              <a:t>This information should be kept in a secured log in order to prevent unauthorized updates. </a:t>
            </a:r>
          </a:p>
          <a:p>
            <a:r>
              <a:rPr lang="en-US" smtClean="0"/>
              <a:t>The logs should be retained for a reasonable period of time, such as three or six months, in order to aid investigations into errors or inappropriate activities.</a:t>
            </a:r>
          </a:p>
          <a:p>
            <a:r>
              <a:rPr lang="en-US" smtClean="0"/>
              <a:t>The system should provide a means to trace a transaction or piece of data from the beginning to the end of the process enabled by the system. This is important in order to verify that the transaction was fully processed and to pinpoint any errors or irregularities in the processing of that data. </a:t>
            </a:r>
          </a:p>
        </p:txBody>
      </p:sp>
    </p:spTree>
    <p:extLst>
      <p:ext uri="{BB962C8B-B14F-4D97-AF65-F5344CB8AC3E}">
        <p14:creationId xmlns:p14="http://schemas.microsoft.com/office/powerpoint/2010/main" val="1583847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TextEdit="1"/>
          </p:cNvSpPr>
          <p:nvPr>
            <p:ph type="sldImg"/>
          </p:nvPr>
        </p:nvSpPr>
        <p:spPr bwMode="auto">
          <a:xfrm>
            <a:off x="1143000" y="685800"/>
            <a:ext cx="4573588" cy="3430588"/>
          </a:xfrm>
          <a:noFill/>
          <a:ln>
            <a:solidFill>
              <a:srgbClr val="000000"/>
            </a:solidFill>
            <a:miter lim="800000"/>
            <a:headEnd/>
            <a:tailEnd/>
          </a:ln>
        </p:spPr>
      </p:sp>
      <p:sp>
        <p:nvSpPr>
          <p:cNvPr id="40962" name="Rectangle 3"/>
          <p:cNvSpPr>
            <a:spLocks noGrp="1"/>
          </p:cNvSpPr>
          <p:nvPr>
            <p:ph type="body" idx="1"/>
          </p:nvPr>
        </p:nvSpPr>
        <p:spPr bwMode="auto">
          <a:xfrm>
            <a:off x="685800" y="4344988"/>
            <a:ext cx="5486400" cy="4113212"/>
          </a:xfrm>
          <a:noFill/>
        </p:spPr>
        <p:txBody>
          <a:bodyPr wrap="square" lIns="91416" tIns="45708" rIns="91416" bIns="45708" numCol="1" anchor="t" anchorCtr="0" compatLnSpc="1">
            <a:prstTxWarp prst="textNoShape">
              <a:avLst/>
            </a:prstTxWarp>
          </a:bodyPr>
          <a:lstStyle/>
          <a:p>
            <a:r>
              <a:rPr lang="en-US" sz="1000"/>
              <a:t>Authentication</a:t>
            </a:r>
          </a:p>
          <a:p>
            <a:r>
              <a:rPr lang="en-US" sz="1000"/>
              <a:t>Password controls – complexity, aging, lockout</a:t>
            </a:r>
          </a:p>
          <a:p>
            <a:r>
              <a:rPr lang="en-US" sz="1000"/>
              <a:t>Authorization - it should be possible to specify which specific transactions and datasets or files a system user will access. In general, it should also be possible to specify what level of access (display, update, delete, etc.) that the user will receive to application resources.</a:t>
            </a:r>
          </a:p>
          <a:p>
            <a:r>
              <a:rPr lang="en-US" sz="1000"/>
              <a:t>Administrator function - The user of this function should have the ability to add, delete, or modify user access to the application system and its resources. The security mechanism should also provide the ability to tightly control who has access to this administrator function. There should also be a mechanism that provides the system’s security administrator with the ability to view who has access to the system and what level of access they have.</a:t>
            </a:r>
          </a:p>
          <a:p>
            <a:r>
              <a:rPr lang="en-US" sz="1000"/>
              <a:t>Account management processes</a:t>
            </a:r>
          </a:p>
          <a:p>
            <a:r>
              <a:rPr lang="en-US" sz="1000"/>
              <a:t>Automatic suspension of access after termination or job change</a:t>
            </a:r>
          </a:p>
          <a:p>
            <a:r>
              <a:rPr lang="en-US" sz="1000"/>
              <a:t>Workflow approvals - The application’s security mechanism should support granular controls over who can perform what approval processes, and then lock data that has been formally approved from modification by a lower authority.  For example, if there is a need for ‘sign-off’ of journal entries before they can be passed on to the general ledger, the system’s security mechanism should provide a means for defining who is authorized to perform this sign-off. Any data which has been through this sort of approval process should be ‘locked’ from any further modifications. </a:t>
            </a:r>
          </a:p>
          <a:p>
            <a:r>
              <a:rPr lang="en-US" sz="1000"/>
              <a:t>Timeout</a:t>
            </a:r>
          </a:p>
          <a:p>
            <a:r>
              <a:rPr lang="en-US" sz="1000"/>
              <a:t>Encryption</a:t>
            </a:r>
          </a:p>
          <a:p>
            <a:r>
              <a:rPr lang="en-US" sz="1000"/>
              <a:t>Segregation of duties</a:t>
            </a:r>
          </a:p>
          <a:p>
            <a:pPr marL="742877" lvl="1" indent="-285722"/>
            <a:r>
              <a:rPr lang="en-US" sz="1000"/>
              <a:t>Application developer access to production data</a:t>
            </a:r>
          </a:p>
        </p:txBody>
      </p:sp>
    </p:spTree>
    <p:extLst>
      <p:ext uri="{BB962C8B-B14F-4D97-AF65-F5344CB8AC3E}">
        <p14:creationId xmlns:p14="http://schemas.microsoft.com/office/powerpoint/2010/main" val="1542123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TextEdit="1"/>
          </p:cNvSpPr>
          <p:nvPr>
            <p:ph type="sldImg"/>
          </p:nvPr>
        </p:nvSpPr>
        <p:spPr bwMode="auto">
          <a:xfrm>
            <a:off x="1143000" y="685800"/>
            <a:ext cx="4573588" cy="3430588"/>
          </a:xfrm>
          <a:noFill/>
          <a:ln>
            <a:solidFill>
              <a:srgbClr val="000000"/>
            </a:solidFill>
            <a:miter lim="800000"/>
            <a:headEnd/>
            <a:tailEnd/>
          </a:ln>
        </p:spPr>
      </p:sp>
      <p:sp>
        <p:nvSpPr>
          <p:cNvPr id="43010" name="Rectangle 3"/>
          <p:cNvSpPr>
            <a:spLocks noGrp="1"/>
          </p:cNvSpPr>
          <p:nvPr>
            <p:ph type="body" idx="1"/>
          </p:nvPr>
        </p:nvSpPr>
        <p:spPr bwMode="auto">
          <a:xfrm>
            <a:off x="685800" y="4344988"/>
            <a:ext cx="5486400" cy="4113212"/>
          </a:xfrm>
          <a:noFill/>
        </p:spPr>
        <p:txBody>
          <a:bodyPr wrap="square" lIns="91416" tIns="45708" rIns="91416" bIns="45708" numCol="1" anchor="t" anchorCtr="0" compatLnSpc="1">
            <a:prstTxWarp prst="textNoShape">
              <a:avLst/>
            </a:prstTxWarp>
          </a:bodyPr>
          <a:lstStyle/>
          <a:p>
            <a:r>
              <a:rPr lang="en-US" smtClean="0"/>
              <a:t>It should not be possible for developers to directly update production code.</a:t>
            </a:r>
          </a:p>
          <a:p>
            <a:r>
              <a:rPr lang="en-US" smtClean="0"/>
              <a:t>Verify with the developers that the software change mechanism requires developers to check out code which they wish to modify. If another developer wishes to modify the same code while it is still checked out, he or she should be prevented from doing so. </a:t>
            </a:r>
          </a:p>
          <a:p>
            <a:r>
              <a:rPr lang="en-US" smtClean="0"/>
              <a:t>The software change mechanism should require sign-off before code will be moved into production. The system should require that this sign-off be performed by someone other than the person who developed or modified the code.</a:t>
            </a:r>
          </a:p>
          <a:p>
            <a:r>
              <a:rPr lang="en-US" smtClean="0"/>
              <a:t>Should allow for specific people to be authorized to perform sign-off on the system’s programs.</a:t>
            </a:r>
          </a:p>
          <a:p>
            <a:r>
              <a:rPr lang="en-US" smtClean="0"/>
              <a:t>Evaluate controls in place to prevent code from being modified after it has been signed-off but before it has been moved to production. </a:t>
            </a:r>
          </a:p>
          <a:p>
            <a:r>
              <a:rPr lang="en-US" smtClean="0"/>
              <a:t>Ensure the software change mechanism ‘versions’ software so that past versions of the code can be retrieved if necessary.</a:t>
            </a:r>
          </a:p>
          <a:p>
            <a:r>
              <a:rPr lang="en-US" smtClean="0"/>
              <a:t>Determine whether the software change process requires evidence of testing, code walk-throughs, and adherence to software development guidelines. These should occur before the approver signs off on the code. </a:t>
            </a:r>
          </a:p>
          <a:p>
            <a:r>
              <a:rPr lang="en-US" smtClean="0"/>
              <a:t>Testing of any software development or modifications should take place in a test environment using test data.</a:t>
            </a:r>
          </a:p>
        </p:txBody>
      </p:sp>
    </p:spTree>
    <p:extLst>
      <p:ext uri="{BB962C8B-B14F-4D97-AF65-F5344CB8AC3E}">
        <p14:creationId xmlns:p14="http://schemas.microsoft.com/office/powerpoint/2010/main" val="2205550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TextEdit="1"/>
          </p:cNvSpPr>
          <p:nvPr>
            <p:ph type="sldImg"/>
          </p:nvPr>
        </p:nvSpPr>
        <p:spPr bwMode="auto">
          <a:xfrm>
            <a:off x="1143000" y="685800"/>
            <a:ext cx="4573588" cy="3430588"/>
          </a:xfrm>
          <a:noFill/>
          <a:ln>
            <a:solidFill>
              <a:srgbClr val="000000"/>
            </a:solidFill>
            <a:miter lim="800000"/>
            <a:headEnd/>
            <a:tailEnd/>
          </a:ln>
        </p:spPr>
      </p:sp>
      <p:sp>
        <p:nvSpPr>
          <p:cNvPr id="45058" name="Rectangle 3"/>
          <p:cNvSpPr>
            <a:spLocks noGrp="1"/>
          </p:cNvSpPr>
          <p:nvPr>
            <p:ph type="body" idx="1"/>
          </p:nvPr>
        </p:nvSpPr>
        <p:spPr bwMode="auto">
          <a:xfrm>
            <a:off x="685800" y="4344988"/>
            <a:ext cx="5486400" cy="4113212"/>
          </a:xfrm>
          <a:noFill/>
        </p:spPr>
        <p:txBody>
          <a:bodyPr wrap="square" lIns="91416" tIns="45708" rIns="91416" bIns="45708"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13365804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TextEdit="1"/>
          </p:cNvSpPr>
          <p:nvPr>
            <p:ph type="sldImg"/>
          </p:nvPr>
        </p:nvSpPr>
        <p:spPr bwMode="auto">
          <a:xfrm>
            <a:off x="1143000" y="685800"/>
            <a:ext cx="4573588" cy="3430588"/>
          </a:xfrm>
          <a:noFill/>
          <a:ln>
            <a:solidFill>
              <a:srgbClr val="000000"/>
            </a:solidFill>
            <a:miter lim="800000"/>
            <a:headEnd/>
            <a:tailEnd/>
          </a:ln>
        </p:spPr>
      </p:sp>
      <p:sp>
        <p:nvSpPr>
          <p:cNvPr id="47106" name="Rectangle 3"/>
          <p:cNvSpPr>
            <a:spLocks noGrp="1"/>
          </p:cNvSpPr>
          <p:nvPr>
            <p:ph type="body" idx="1"/>
          </p:nvPr>
        </p:nvSpPr>
        <p:spPr bwMode="auto">
          <a:xfrm>
            <a:off x="685800" y="4344988"/>
            <a:ext cx="5486400" cy="4113212"/>
          </a:xfrm>
          <a:noFill/>
        </p:spPr>
        <p:txBody>
          <a:bodyPr wrap="square" lIns="91416" tIns="45708" rIns="91416" bIns="45708"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920065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3</a:t>
            </a:fld>
            <a:endParaRPr lang="en-US"/>
          </a:p>
        </p:txBody>
      </p:sp>
    </p:spTree>
    <p:extLst>
      <p:ext uri="{BB962C8B-B14F-4D97-AF65-F5344CB8AC3E}">
        <p14:creationId xmlns:p14="http://schemas.microsoft.com/office/powerpoint/2010/main" val="34876069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TextEdit="1"/>
          </p:cNvSpPr>
          <p:nvPr>
            <p:ph type="sldImg"/>
          </p:nvPr>
        </p:nvSpPr>
        <p:spPr bwMode="auto">
          <a:xfrm>
            <a:off x="1143000" y="685800"/>
            <a:ext cx="4573588" cy="3430588"/>
          </a:xfrm>
          <a:noFill/>
          <a:ln>
            <a:solidFill>
              <a:srgbClr val="000000"/>
            </a:solidFill>
            <a:miter lim="800000"/>
            <a:headEnd/>
            <a:tailEnd/>
          </a:ln>
        </p:spPr>
      </p:sp>
      <p:sp>
        <p:nvSpPr>
          <p:cNvPr id="49154" name="Rectangle 3"/>
          <p:cNvSpPr>
            <a:spLocks noGrp="1"/>
          </p:cNvSpPr>
          <p:nvPr>
            <p:ph type="body" idx="1"/>
          </p:nvPr>
        </p:nvSpPr>
        <p:spPr bwMode="auto">
          <a:xfrm>
            <a:off x="685800" y="4344988"/>
            <a:ext cx="5486400" cy="4113212"/>
          </a:xfrm>
          <a:noFill/>
        </p:spPr>
        <p:txBody>
          <a:bodyPr wrap="square" lIns="91416" tIns="45708" rIns="91416" bIns="45708"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994516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very rigid approach that could be useful for smaller projects that have all of the requirements fully understood, but it is a dangerous model for complex projects, which commonly contain many variables that affect the scope as the project continues.</a:t>
            </a:r>
          </a:p>
          <a:p>
            <a:endParaRPr lang="en-US" dirty="0" smtClean="0"/>
          </a:p>
          <a:p>
            <a:r>
              <a:rPr lang="en-US" dirty="0" smtClean="0"/>
              <a:t>Harris, Shon (2012-11-08). CISSP All-in-One Exam Guide, 6th Edition (Kindle Locations 21806-21808).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133</a:t>
            </a:fld>
            <a:endParaRPr lang="en-US"/>
          </a:p>
        </p:txBody>
      </p:sp>
    </p:spTree>
    <p:extLst>
      <p:ext uri="{BB962C8B-B14F-4D97-AF65-F5344CB8AC3E}">
        <p14:creationId xmlns:p14="http://schemas.microsoft.com/office/powerpoint/2010/main" val="1894753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very rigid approach that could be useful for smaller projects that have all of the requirements fully understood, but it is a dangerous model for complex projects, which commonly contain many variables that affect the scope as the project continues.</a:t>
            </a:r>
          </a:p>
          <a:p>
            <a:endParaRPr lang="en-US" dirty="0" smtClean="0"/>
          </a:p>
          <a:p>
            <a:r>
              <a:rPr lang="en-US" dirty="0" smtClean="0"/>
              <a:t>Harris, Shon (2012-11-08). CISSP All-in-One Exam Guide, 6th Edition (Kindle Locations 21806-21808).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134</a:t>
            </a:fld>
            <a:endParaRPr lang="en-US"/>
          </a:p>
        </p:txBody>
      </p:sp>
    </p:spTree>
    <p:extLst>
      <p:ext uri="{BB962C8B-B14F-4D97-AF65-F5344CB8AC3E}">
        <p14:creationId xmlns:p14="http://schemas.microsoft.com/office/powerpoint/2010/main" val="1894753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V-shaped model is still very rigid, as is the Waterfall model . This level of rigidness does not allow for much flexibility; thus, adapting to changes is more difficult and expensive. This model does not allow for the handling of events concurrently, it does not integrate iterations of phases, and it does not contain risk analysis activities as later models do. This model is best used when all requirements can be understood up front and potential scope changes are small.</a:t>
            </a:r>
          </a:p>
          <a:p>
            <a:endParaRPr lang="en-US" dirty="0" smtClean="0"/>
          </a:p>
          <a:p>
            <a:r>
              <a:rPr lang="en-US" dirty="0" smtClean="0"/>
              <a:t>Harris, Shon (2012-11-08). CISSP All-in-One Exam Guide, 6th Edition (Kindle Locations 21816-21819).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135</a:t>
            </a:fld>
            <a:endParaRPr lang="en-US"/>
          </a:p>
        </p:txBody>
      </p:sp>
    </p:spTree>
    <p:extLst>
      <p:ext uri="{BB962C8B-B14F-4D97-AF65-F5344CB8AC3E}">
        <p14:creationId xmlns:p14="http://schemas.microsoft.com/office/powerpoint/2010/main" val="1894753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V-shaped model is still very rigid, as is the Waterfall model . This level of rigidness does not allow for much flexibility; thus, adapting to changes is more difficult and expensive. This model does not allow for the handling of events concurrently, it does not integrate iterations of phases, and it does not contain risk analysis activities as later models do. This model is best used when all requirements can be understood up front and potential scope changes are small.</a:t>
            </a:r>
          </a:p>
          <a:p>
            <a:endParaRPr lang="en-US" dirty="0" smtClean="0"/>
          </a:p>
          <a:p>
            <a:r>
              <a:rPr lang="en-US" dirty="0" smtClean="0"/>
              <a:t>Harris, Shon (2012-11-08). CISSP All-in-One Exam Guide, 6th Edition (Kindle Locations 21816-21819).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136</a:t>
            </a:fld>
            <a:endParaRPr lang="en-US"/>
          </a:p>
        </p:txBody>
      </p:sp>
    </p:spTree>
    <p:extLst>
      <p:ext uri="{BB962C8B-B14F-4D97-AF65-F5344CB8AC3E}">
        <p14:creationId xmlns:p14="http://schemas.microsoft.com/office/powerpoint/2010/main" val="1894753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220</a:t>
            </a:fld>
            <a:endParaRPr lang="en-US"/>
          </a:p>
        </p:txBody>
      </p:sp>
    </p:spTree>
    <p:extLst>
      <p:ext uri="{BB962C8B-B14F-4D97-AF65-F5344CB8AC3E}">
        <p14:creationId xmlns:p14="http://schemas.microsoft.com/office/powerpoint/2010/main" val="33805269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Compliance Control: A process, effected by management and other personnel, designed to provide reasonable assurance that transactions are executed in accordance with 1) laws governing the use of budget authority and other laws and regulations that could have a direct and material effect on the financial statements or required supplementary stewardship information and 2) any other laws, regulations, and government wide policies identified in OMB audit guidance. [GAO/PCIE Financial Audit Manual]</a:t>
            </a:r>
          </a:p>
          <a:p>
            <a:r>
              <a:rPr lang="en-US" dirty="0"/>
              <a:t>Source: </a:t>
            </a:r>
            <a:r>
              <a:rPr lang="en-US" dirty="0" smtClean="0">
                <a:hlinkClick r:id="rId3"/>
              </a:rPr>
              <a:t>http://www.unifiedcompliance.com/it_compliance/language_compliance/definitions/c.html</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64EA3937-FFEF-4E4D-8A66-81C91528576D}" type="slidenum">
              <a:rPr lang="en-US" smtClean="0"/>
              <a:pPr>
                <a:defRPr/>
              </a:pPr>
              <a:t>221</a:t>
            </a:fld>
            <a:endParaRPr lang="en-US"/>
          </a:p>
        </p:txBody>
      </p:sp>
    </p:spTree>
    <p:extLst>
      <p:ext uri="{BB962C8B-B14F-4D97-AF65-F5344CB8AC3E}">
        <p14:creationId xmlns:p14="http://schemas.microsoft.com/office/powerpoint/2010/main" val="2156528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4</a:t>
            </a:fld>
            <a:endParaRPr lang="en-US"/>
          </a:p>
        </p:txBody>
      </p:sp>
    </p:spTree>
    <p:extLst>
      <p:ext uri="{BB962C8B-B14F-4D97-AF65-F5344CB8AC3E}">
        <p14:creationId xmlns:p14="http://schemas.microsoft.com/office/powerpoint/2010/main" val="804243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https://www.quantamagazine.org/20160920-formal-verification-creates-hacker-proof-code/</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8</a:t>
            </a:fld>
            <a:endParaRPr lang="en-US"/>
          </a:p>
        </p:txBody>
      </p:sp>
    </p:spTree>
    <p:extLst>
      <p:ext uri="{BB962C8B-B14F-4D97-AF65-F5344CB8AC3E}">
        <p14:creationId xmlns:p14="http://schemas.microsoft.com/office/powerpoint/2010/main" val="123113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smtClean="0"/>
              <a:t>Security Quality Requirements Engineering (SQUARE) is a </a:t>
            </a:r>
            <a:r>
              <a:rPr lang="en-US" dirty="0" smtClean="0">
                <a:hlinkClick r:id="rId3"/>
              </a:rPr>
              <a:t>nine-step process</a:t>
            </a:r>
            <a:r>
              <a:rPr lang="en-US" dirty="0" smtClean="0"/>
              <a:t> that helps organizations build security, including privacy, into the early stages of the production lifecycle. </a:t>
            </a:r>
          </a:p>
          <a:p>
            <a:endParaRPr lang="en-US" dirty="0" smtClean="0"/>
          </a:p>
          <a:p>
            <a:r>
              <a:rPr lang="en-US" b="1" dirty="0" smtClean="0"/>
              <a:t>Secure Coding</a:t>
            </a:r>
          </a:p>
          <a:p>
            <a:r>
              <a:rPr lang="en-US" b="1" dirty="0" smtClean="0"/>
              <a:t>Overview:</a:t>
            </a:r>
          </a:p>
          <a:p>
            <a:r>
              <a:rPr lang="en-US" dirty="0" smtClean="0"/>
              <a:t>An ongoing development effort in collaboration with the Software Engineering Institute’s </a:t>
            </a:r>
            <a:r>
              <a:rPr lang="en-US" dirty="0" smtClean="0">
                <a:hlinkClick r:id="rId4" tooltip="A Computer Security Incident Response Team"/>
              </a:rPr>
              <a:t>CERT</a:t>
            </a:r>
            <a:r>
              <a:rPr lang="en-US" dirty="0" smtClean="0"/>
              <a:t>, this course focuses on common security issues in C and C++ development. With security expert Robert </a:t>
            </a:r>
            <a:r>
              <a:rPr lang="en-US" dirty="0" err="1" smtClean="0"/>
              <a:t>Seacord</a:t>
            </a:r>
            <a:r>
              <a:rPr lang="en-US" dirty="0" smtClean="0"/>
              <a:t> serving as lead content author, the course addresses a key need in professional education for software developers. Topics to be covered include the secure and insecure use of integers, arrays, strings, dynamic memory, formatted input/output functions, and file I/O. </a:t>
            </a:r>
            <a:r>
              <a:rPr lang="en-US" smtClean="0"/>
              <a:t>Continued development is being funded by partnerships with industry.</a:t>
            </a:r>
          </a:p>
          <a:p>
            <a:endParaRPr lang="en-US" dirty="0" smtClean="0"/>
          </a:p>
          <a:p>
            <a:endParaRPr lang="en-US" dirty="0" smtClean="0"/>
          </a:p>
          <a:p>
            <a:r>
              <a:rPr lang="en-US" b="1" dirty="0" smtClean="0"/>
              <a:t>SQUARE's Nine Steps </a:t>
            </a:r>
          </a:p>
          <a:p>
            <a:r>
              <a:rPr lang="en-US" dirty="0" smtClean="0"/>
              <a:t>SQUARE’S security requirements elicitation and analysis process consists of the following nine steps:</a:t>
            </a:r>
          </a:p>
          <a:p>
            <a:r>
              <a:rPr lang="en-US" b="1" dirty="0" smtClean="0"/>
              <a:t>Step 1: Agree on Definitions</a:t>
            </a:r>
          </a:p>
          <a:p>
            <a:r>
              <a:rPr lang="en-US" dirty="0" smtClean="0"/>
              <a:t>Input: Candidate definitions from IEEE and other standards</a:t>
            </a:r>
          </a:p>
          <a:p>
            <a:r>
              <a:rPr lang="en-US" dirty="0" smtClean="0"/>
              <a:t>Techniques: Structured interviews, focus group</a:t>
            </a:r>
          </a:p>
          <a:p>
            <a:r>
              <a:rPr lang="en-US" dirty="0" smtClean="0"/>
              <a:t>Participants: Stakeholders, requirements engineer</a:t>
            </a:r>
          </a:p>
          <a:p>
            <a:r>
              <a:rPr lang="en-US" dirty="0" smtClean="0"/>
              <a:t>Output: Agreed-to definitions</a:t>
            </a:r>
          </a:p>
          <a:p>
            <a:r>
              <a:rPr lang="en-US" b="1" dirty="0" smtClean="0"/>
              <a:t>Step 2: Identify Assets and Security Goals</a:t>
            </a:r>
          </a:p>
          <a:p>
            <a:r>
              <a:rPr lang="en-US" dirty="0" smtClean="0"/>
              <a:t>Input: Definitions, candidate goals, business drivers, policies and procedures, examples</a:t>
            </a:r>
          </a:p>
          <a:p>
            <a:r>
              <a:rPr lang="en-US" dirty="0" smtClean="0"/>
              <a:t>Techniques: Facilitated work session, surveys, interviews</a:t>
            </a:r>
          </a:p>
          <a:p>
            <a:r>
              <a:rPr lang="en-US" dirty="0" smtClean="0"/>
              <a:t>Participants: Stakeholders, requirements engineer</a:t>
            </a:r>
          </a:p>
          <a:p>
            <a:r>
              <a:rPr lang="en-US" dirty="0" smtClean="0"/>
              <a:t>Output: Assets and goals</a:t>
            </a:r>
          </a:p>
          <a:p>
            <a:r>
              <a:rPr lang="en-US" b="1" dirty="0" smtClean="0"/>
              <a:t>Step 3: Develop Artifacts to Support Security Requirements Definition</a:t>
            </a:r>
          </a:p>
          <a:p>
            <a:r>
              <a:rPr lang="en-US" dirty="0" smtClean="0"/>
              <a:t>Input: Potential artifacts (e.g., scenarios, misuse cases, templates, forms)</a:t>
            </a:r>
          </a:p>
          <a:p>
            <a:r>
              <a:rPr lang="en-US" dirty="0" smtClean="0"/>
              <a:t>Techniques: Work session</a:t>
            </a:r>
          </a:p>
          <a:p>
            <a:r>
              <a:rPr lang="en-US" dirty="0" smtClean="0"/>
              <a:t>Participants: Requirements engineer</a:t>
            </a:r>
          </a:p>
          <a:p>
            <a:r>
              <a:rPr lang="en-US" dirty="0" smtClean="0"/>
              <a:t>Output: Needed artifacts: scenarios, misuse cases, models, templates, forms</a:t>
            </a:r>
          </a:p>
          <a:p>
            <a:r>
              <a:rPr lang="en-US" b="1" dirty="0" smtClean="0"/>
              <a:t>Step 4: Perform Risk Assessment</a:t>
            </a:r>
          </a:p>
          <a:p>
            <a:r>
              <a:rPr lang="en-US" dirty="0" smtClean="0"/>
              <a:t>Input: Misuse cases, scenarios, security goals</a:t>
            </a:r>
          </a:p>
          <a:p>
            <a:r>
              <a:rPr lang="en-US" dirty="0" smtClean="0"/>
              <a:t>Techniques: Risk assessment method, analysis of anticipated risk against organizational risk tolerance, including threat analysis</a:t>
            </a:r>
          </a:p>
          <a:p>
            <a:r>
              <a:rPr lang="en-US" dirty="0" smtClean="0"/>
              <a:t>Participants: Requirements engineer, risk expert, stakeholders</a:t>
            </a:r>
          </a:p>
          <a:p>
            <a:r>
              <a:rPr lang="en-US" dirty="0" smtClean="0"/>
              <a:t>Output: Risk assessment results</a:t>
            </a:r>
          </a:p>
          <a:p>
            <a:r>
              <a:rPr lang="en-US" b="1" dirty="0" smtClean="0"/>
              <a:t>Step 5: Select Elicitation Techniques</a:t>
            </a:r>
          </a:p>
          <a:p>
            <a:r>
              <a:rPr lang="en-US" dirty="0" smtClean="0"/>
              <a:t>Input: Goals, definitions, candidate techniques, expertise of stakeholders, organizational style, culture, level of security needed, cost benefit analysis, etc.</a:t>
            </a:r>
          </a:p>
          <a:p>
            <a:r>
              <a:rPr lang="en-US" dirty="0" smtClean="0"/>
              <a:t>Techniques: Work session</a:t>
            </a:r>
          </a:p>
          <a:p>
            <a:r>
              <a:rPr lang="en-US" dirty="0" smtClean="0"/>
              <a:t>Participants: Requirements engineer</a:t>
            </a:r>
          </a:p>
          <a:p>
            <a:r>
              <a:rPr lang="en-US" dirty="0" smtClean="0"/>
              <a:t>Output: Selected elicitation techniques</a:t>
            </a:r>
          </a:p>
          <a:p>
            <a:r>
              <a:rPr lang="en-US" b="1" dirty="0" smtClean="0"/>
              <a:t>Step 6: Elicit Security Requirements</a:t>
            </a:r>
          </a:p>
          <a:p>
            <a:r>
              <a:rPr lang="en-US" dirty="0" smtClean="0"/>
              <a:t>Input: Artifacts, risk assessment results, selected techniques</a:t>
            </a:r>
          </a:p>
          <a:p>
            <a:r>
              <a:rPr lang="en-US" dirty="0" smtClean="0"/>
              <a:t>Techniques: Joint Application Development (JAD), interviews, surveys, model-based analysis, checklists, lists of reusable requirements types, document reviews</a:t>
            </a:r>
          </a:p>
          <a:p>
            <a:r>
              <a:rPr lang="en-US" dirty="0" smtClean="0"/>
              <a:t>Participants: Stakeholders facilitated by requirements engineer</a:t>
            </a:r>
          </a:p>
          <a:p>
            <a:r>
              <a:rPr lang="en-US" dirty="0" smtClean="0"/>
              <a:t>Output: Initial cut at security requirements</a:t>
            </a:r>
          </a:p>
          <a:p>
            <a:r>
              <a:rPr lang="en-US" b="1" dirty="0" smtClean="0"/>
              <a:t>Step 7: Categorize Requirements as to Level (System, Software, etc.) and Whether They Are Requirements or Other Kinds of Constraints</a:t>
            </a:r>
          </a:p>
          <a:p>
            <a:r>
              <a:rPr lang="en-US" dirty="0" smtClean="0"/>
              <a:t>Input: Initial requirements, architecture</a:t>
            </a:r>
          </a:p>
          <a:p>
            <a:r>
              <a:rPr lang="en-US" dirty="0" smtClean="0"/>
              <a:t>Techniques: Work session using a standard set of categories</a:t>
            </a:r>
          </a:p>
          <a:p>
            <a:r>
              <a:rPr lang="en-US" dirty="0" smtClean="0"/>
              <a:t>Participants: Requirements engineer, other specialists as needed</a:t>
            </a:r>
          </a:p>
          <a:p>
            <a:r>
              <a:rPr lang="en-US" dirty="0" smtClean="0"/>
              <a:t>Output: Categorized requirements</a:t>
            </a:r>
          </a:p>
          <a:p>
            <a:r>
              <a:rPr lang="en-US" b="1" dirty="0" smtClean="0"/>
              <a:t>Step 8: Prioritize Requirements</a:t>
            </a:r>
          </a:p>
          <a:p>
            <a:r>
              <a:rPr lang="en-US" dirty="0" smtClean="0"/>
              <a:t>Input: Categorized requirements and risk assessment results</a:t>
            </a:r>
          </a:p>
          <a:p>
            <a:r>
              <a:rPr lang="en-US" dirty="0" smtClean="0"/>
              <a:t>Techniques: Prioritization methods such as Triage, Win-Win</a:t>
            </a:r>
          </a:p>
          <a:p>
            <a:r>
              <a:rPr lang="en-US" dirty="0" smtClean="0"/>
              <a:t>Participants: Stakeholders facilitated by requirements engineer</a:t>
            </a:r>
          </a:p>
          <a:p>
            <a:r>
              <a:rPr lang="en-US" dirty="0" smtClean="0"/>
              <a:t>Output: Prioritized requirements</a:t>
            </a:r>
          </a:p>
          <a:p>
            <a:r>
              <a:rPr lang="en-US" b="1" dirty="0" smtClean="0"/>
              <a:t>Step 9: Inspect Requirements</a:t>
            </a:r>
          </a:p>
          <a:p>
            <a:r>
              <a:rPr lang="en-US" dirty="0" smtClean="0"/>
              <a:t>Input: Prioritized requirements, candidate formal inspection technique</a:t>
            </a:r>
          </a:p>
          <a:p>
            <a:r>
              <a:rPr lang="en-US" dirty="0" smtClean="0"/>
              <a:t>Techniques: Inspection methods such as Fagan, peer reviews</a:t>
            </a:r>
          </a:p>
          <a:p>
            <a:r>
              <a:rPr lang="en-US" dirty="0" smtClean="0"/>
              <a:t>Participants: Inspection team</a:t>
            </a:r>
          </a:p>
          <a:p>
            <a:r>
              <a:rPr lang="en-US" dirty="0" smtClean="0"/>
              <a:t>Output: Initial selected requirements, documentation of decision-making process and rationale</a:t>
            </a:r>
          </a:p>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10</a:t>
            </a:fld>
            <a:endParaRPr lang="en-US"/>
          </a:p>
        </p:txBody>
      </p:sp>
    </p:spTree>
    <p:extLst>
      <p:ext uri="{BB962C8B-B14F-4D97-AF65-F5344CB8AC3E}">
        <p14:creationId xmlns:p14="http://schemas.microsoft.com/office/powerpoint/2010/main" val="1022357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ACT I</a:t>
            </a:r>
          </a:p>
          <a:p>
            <a:r>
              <a:rPr lang="en-US" dirty="0" smtClean="0"/>
              <a:t>http://arstechnica.com/security/2014/07/this-thumbdrive-hacks-computers-badusb-exploit-makes-devices-turn-evil/ </a:t>
            </a:r>
          </a:p>
          <a:p>
            <a:r>
              <a:rPr lang="en-US" dirty="0" smtClean="0"/>
              <a:t>Now, white-hat hackers have devised a feat even more seminal—an exploit that transforms keyboards, Web cams, and other types of USB-connected devices into highly programmable attack platforms that can't be detected by today's defenses.</a:t>
            </a:r>
          </a:p>
          <a:p>
            <a:r>
              <a:rPr lang="en-US" dirty="0" smtClean="0"/>
              <a:t>Dubbed </a:t>
            </a:r>
            <a:r>
              <a:rPr lang="en-US" dirty="0" err="1" smtClean="0"/>
              <a:t>BadUSB</a:t>
            </a:r>
            <a:r>
              <a:rPr lang="en-US" dirty="0" smtClean="0"/>
              <a:t>, the hack reprograms embedded firmware to give USB devices new, covert capabilities. In a demonstration scheduled at next week's Black Hat security conference in Las Vegas, a USB drive, for instance, will take on the ability to act as a keyboard that surreptitiously types malicious commands into attached computers. A different drive will similarly be reprogrammed to act as a network card that causes connected computers to connect to malicious sites impersonating Google, Facebook or other trusted destinations. The presenters will demonstrate similar hacks that work against Android phones when attached to targeted computers. They say their technique will work on Web cams, keyboards, and most other types of USB-enabled devices.</a:t>
            </a:r>
          </a:p>
          <a:p>
            <a:endParaRPr lang="en-US" dirty="0" smtClean="0"/>
          </a:p>
          <a:p>
            <a:r>
              <a:rPr lang="en-US" dirty="0" smtClean="0"/>
              <a:t>ACT II</a:t>
            </a:r>
          </a:p>
          <a:p>
            <a:r>
              <a:rPr lang="en-US" dirty="0" smtClean="0"/>
              <a:t>http://www.wired.com/2014/10/code-published-for-unfixable-usb-attack/</a:t>
            </a:r>
          </a:p>
          <a:p>
            <a:r>
              <a:rPr lang="en-US" dirty="0" smtClean="0"/>
              <a:t>By hiding another USB-infecting function in that malware, Caudill says it would be possible to quickly spread the malicious code from any USB stick that’s connected to a PC and back to any new USB plugged into the infected computer. That two-way infection trick could potentially enable a USB-carried malware epidemic. Caudill considers that attack so dangerous that even he and Wilson are still debating whether to release it.</a:t>
            </a:r>
          </a:p>
          <a:p>
            <a:r>
              <a:rPr lang="en-US" dirty="0" smtClean="0"/>
              <a:t>“There’s a tough balance between proving that it’s possible and making it easy for people to actually do it,” he says. “There’s an ethical dilemma there. We want to make sure we’re on the right side of it.”</a:t>
            </a:r>
          </a:p>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11</a:t>
            </a:fld>
            <a:endParaRPr lang="en-US"/>
          </a:p>
        </p:txBody>
      </p:sp>
    </p:spTree>
    <p:extLst>
      <p:ext uri="{BB962C8B-B14F-4D97-AF65-F5344CB8AC3E}">
        <p14:creationId xmlns:p14="http://schemas.microsoft.com/office/powerpoint/2010/main" val="1819450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1C191FC-3239-4359-93F2-B9D18FEBA7B8}" type="slidenum">
              <a:rPr lang="en-US" altLang="en-US"/>
              <a:pPr/>
              <a:t>20</a:t>
            </a:fld>
            <a:endParaRPr lang="en-US"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11344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Security terminology and principles • Protection control types • Security frameworks, models, standards, and best practices • Security enterprise architecture • Risk management • Security documentation • Information classification and protection • Security awareness training • Security governance</a:t>
            </a:r>
          </a:p>
          <a:p>
            <a:endParaRPr lang="en-US" smtClean="0"/>
          </a:p>
          <a:p>
            <a:r>
              <a:rPr lang="en-US" smtClean="0"/>
              <a:t>Harris, Shon (2012-11-08). CISSP All-in-One Exam Guide, 6th Edition (Kindle Locations 1007-1011).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21</a:t>
            </a:fld>
            <a:endParaRPr lang="en-US"/>
          </a:p>
        </p:txBody>
      </p:sp>
    </p:spTree>
    <p:extLst>
      <p:ext uri="{BB962C8B-B14F-4D97-AF65-F5344CB8AC3E}">
        <p14:creationId xmlns:p14="http://schemas.microsoft.com/office/powerpoint/2010/main" val="30223851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4.wdp"/><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6" name="Picture 19"/>
          <p:cNvPicPr>
            <a:picLocks noChangeAspect="1" noChangeArrowheads="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solidFill>
            <a:schemeClr val="bg1"/>
          </a:solid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rgbClr val="803D06"/>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userDrawn="1"/>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userDrawn="1"/>
        </p:nvSpPr>
        <p:spPr>
          <a:xfrm rot="16200000">
            <a:off x="-3595298" y="3298195"/>
            <a:ext cx="6857997" cy="261610"/>
          </a:xfrm>
          <a:prstGeom prst="rect">
            <a:avLst/>
          </a:prstGeom>
          <a:noFill/>
        </p:spPr>
        <p:txBody>
          <a:bodyPr wrap="square" rtlCol="0">
            <a:spAutoFit/>
          </a:bodyPr>
          <a:lstStyle/>
          <a:p>
            <a:r>
              <a:rPr lang="en-US" sz="1100" b="1" dirty="0" smtClean="0">
                <a:solidFill>
                  <a:schemeClr val="bg1">
                    <a:lumMod val="85000"/>
                  </a:schemeClr>
                </a:solidFill>
              </a:rPr>
              <a:t>Template created by Chris Davis, davischr2@gmail.com.</a:t>
            </a:r>
            <a:endParaRPr lang="en-US" sz="1100" b="1" dirty="0">
              <a:solidFill>
                <a:schemeClr val="bg1">
                  <a:lumMod val="85000"/>
                </a:schemeClr>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4040188"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hasCustomPrompt="1"/>
          </p:nvPr>
        </p:nvSpPr>
        <p:spPr>
          <a:xfrm>
            <a:off x="457200" y="1905000"/>
            <a:ext cx="4040188"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219200"/>
            <a:ext cx="4041775"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hasCustomPrompt="1"/>
          </p:nvPr>
        </p:nvSpPr>
        <p:spPr>
          <a:xfrm>
            <a:off x="4645025" y="1905000"/>
            <a:ext cx="4041775"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or Topic Divider">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7162800" y="173821"/>
            <a:ext cx="1716387" cy="637517"/>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9"/>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685800" y="3048000"/>
            <a:ext cx="8458200" cy="1362075"/>
          </a:xfrm>
          <a:noFill/>
          <a:ln w="9525">
            <a:noFill/>
            <a:miter lim="800000"/>
            <a:headEnd/>
            <a:tailEnd/>
          </a:ln>
        </p:spPr>
        <p:txBody>
          <a:bodyPr vert="horz" wrap="square" lIns="91440" tIns="45720" rIns="91440" bIns="45720" numCol="1" anchor="b" anchorCtr="0" compatLnSpc="1">
            <a:prstTxWarp prst="textNoShape">
              <a:avLst/>
            </a:prstTxWarp>
          </a:bodyPr>
          <a:lstStyle>
            <a:lvl1pPr>
              <a:defRPr lang="en-US" sz="4000" cap="all" dirty="0">
                <a:effectLst>
                  <a:reflection blurRad="190500" stA="46000" endPos="45500" dist="12700" dir="5400000" sy="-100000" algn="bl" rotWithShape="0"/>
                </a:effectLst>
              </a:defRPr>
            </a:lvl1pPr>
          </a:lstStyle>
          <a:p>
            <a:pPr lvl="0"/>
            <a:r>
              <a:rPr lang="en-US" dirty="0" smtClean="0"/>
              <a:t>[New Section or Topic]</a:t>
            </a:r>
            <a:endParaRPr lang="en-US" dirty="0"/>
          </a:p>
        </p:txBody>
      </p:sp>
      <p:sp>
        <p:nvSpPr>
          <p:cNvPr id="3" name="Text Placeholder 2"/>
          <p:cNvSpPr>
            <a:spLocks noGrp="1"/>
          </p:cNvSpPr>
          <p:nvPr>
            <p:ph type="body" idx="1" hasCustomPrompt="1"/>
          </p:nvPr>
        </p:nvSpPr>
        <p:spPr>
          <a:xfrm>
            <a:off x="685800" y="4419600"/>
            <a:ext cx="8458200" cy="1500187"/>
          </a:xfrm>
        </p:spPr>
        <p:txBody>
          <a:bodyPr anchor="t" anchorCtr="0"/>
          <a:lstStyle>
            <a:lvl1pPr marL="0" indent="0">
              <a:buNone/>
              <a:defRPr sz="3200" b="1"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[Additional details or leave blank]</a:t>
            </a:r>
          </a:p>
        </p:txBody>
      </p:sp>
      <p:sp>
        <p:nvSpPr>
          <p:cNvPr id="11"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0" name="Rectangle 9"/>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p:cNvPicPr>
            <a:picLocks noChangeAspect="1" noChangeArrowheads="1"/>
          </p:cNvPicPr>
          <p:nvPr userDrawn="1"/>
        </p:nvPicPr>
        <p:blipFill rotWithShape="1">
          <a:blip r:embed="rId7"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ales">
    <p:spTree>
      <p:nvGrpSpPr>
        <p:cNvPr id="1" name=""/>
        <p:cNvGrpSpPr/>
        <p:nvPr/>
      </p:nvGrpSpPr>
      <p:grpSpPr>
        <a:xfrm>
          <a:off x="0" y="0"/>
          <a:ext cx="0" cy="0"/>
          <a:chOff x="0" y="0"/>
          <a:chExt cx="0" cy="0"/>
        </a:xfrm>
      </p:grpSpPr>
      <p:sp>
        <p:nvSpPr>
          <p:cNvPr id="12" name="Rectangle 11"/>
          <p:cNvSpPr/>
          <p:nvPr userDrawn="1"/>
        </p:nvSpPr>
        <p:spPr>
          <a:xfrm rot="10800000">
            <a:off x="-4821" y="5450319"/>
            <a:ext cx="9144000" cy="1066800"/>
          </a:xfrm>
          <a:prstGeom prst="rect">
            <a:avLst/>
          </a:prstGeom>
          <a:gradFill flip="none" rotWithShape="1">
            <a:gsLst>
              <a:gs pos="0">
                <a:schemeClr val="accent6">
                  <a:lumMod val="32000"/>
                </a:schemeClr>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0" y="0"/>
            <a:ext cx="9144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userDrawn="1"/>
        </p:nvSpPr>
        <p:spPr>
          <a:xfrm>
            <a:off x="-92926" y="3429000"/>
            <a:ext cx="9389326" cy="1066800"/>
          </a:xfrm>
          <a:prstGeom prst="rect">
            <a:avLst/>
          </a:prstGeom>
          <a:gradFill flip="none" rotWithShape="1">
            <a:gsLst>
              <a:gs pos="0">
                <a:schemeClr val="accent6">
                  <a:lumMod val="32000"/>
                </a:schemeClr>
              </a:gs>
              <a:gs pos="100000">
                <a:schemeClr val="tx1">
                  <a:alpha val="63000"/>
                </a:schemeClr>
              </a:gs>
            </a:gsLst>
            <a:lin ang="16200000" scaled="1"/>
            <a:tileRect/>
          </a:gra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chemeClr val="bg1"/>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5" cstate="screen">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p:cNvPicPr>
            <a:picLocks noChangeAspect="1" noChangeArrowheads="1"/>
          </p:cNvPicPr>
          <p:nvPr userDrawn="1"/>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82111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act Information">
    <p:spTree>
      <p:nvGrpSpPr>
        <p:cNvPr id="1" name=""/>
        <p:cNvGrpSpPr/>
        <p:nvPr/>
      </p:nvGrpSpPr>
      <p:grpSpPr>
        <a:xfrm>
          <a:off x="0" y="0"/>
          <a:ext cx="0" cy="0"/>
          <a:chOff x="0" y="0"/>
          <a:chExt cx="0" cy="0"/>
        </a:xfrm>
      </p:grpSpPr>
      <p:sp>
        <p:nvSpPr>
          <p:cNvPr id="25" name="Rectangle 24"/>
          <p:cNvSpPr/>
          <p:nvPr userDrawn="1"/>
        </p:nvSpPr>
        <p:spPr>
          <a:xfrm>
            <a:off x="0" y="1600200"/>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7" name="Slide Number Placeholder 1"/>
          <p:cNvSpPr txBox="1">
            <a:spLocks/>
          </p:cNvSpPr>
          <p:nvPr/>
        </p:nvSpPr>
        <p:spPr>
          <a:xfrm>
            <a:off x="8229600" y="6559971"/>
            <a:ext cx="762000" cy="263525"/>
          </a:xfrm>
          <a:prstGeom prst="rect">
            <a:avLst/>
          </a:prstGeom>
        </p:spPr>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fld id="{84C715B3-ECB2-4338-B7FB-51EEFF78249D}" type="slidenum">
              <a:rPr kumimoji="0" lang="en-US" sz="1100" b="1" i="0" u="none" strike="noStrike" kern="1200" cap="none" spc="0" normalizeH="0" baseline="0" noProof="0" smtClean="0">
                <a:ln>
                  <a:noFill/>
                </a:ln>
                <a:solidFill>
                  <a:schemeClr val="bg1"/>
                </a:solidFill>
                <a:effectLst/>
                <a:uLnTx/>
                <a:uFillTx/>
                <a:latin typeface="Century Gothic"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chemeClr val="bg1"/>
              </a:solidFill>
              <a:effectLst/>
              <a:uLnTx/>
              <a:uFillTx/>
              <a:latin typeface="Century Gothic" pitchFamily="34" charset="0"/>
              <a:ea typeface="+mn-ea"/>
              <a:cs typeface="+mn-cs"/>
            </a:endParaRPr>
          </a:p>
        </p:txBody>
      </p:sp>
      <p:sp>
        <p:nvSpPr>
          <p:cNvPr id="17" name="Rectangle 16"/>
          <p:cNvSpPr/>
          <p:nvPr/>
        </p:nvSpPr>
        <p:spPr>
          <a:xfrm>
            <a:off x="0" y="11430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p:cNvSpPr>
            <a:spLocks noGrp="1"/>
          </p:cNvSpPr>
          <p:nvPr>
            <p:ph type="body" idx="11" hasCustomPrompt="1"/>
          </p:nvPr>
        </p:nvSpPr>
        <p:spPr>
          <a:xfrm>
            <a:off x="2514600" y="2895600"/>
            <a:ext cx="5185083"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[Instructor]</a:t>
            </a:r>
          </a:p>
        </p:txBody>
      </p:sp>
      <p:sp>
        <p:nvSpPr>
          <p:cNvPr id="21" name="Text Placeholder 4"/>
          <p:cNvSpPr>
            <a:spLocks noGrp="1"/>
          </p:cNvSpPr>
          <p:nvPr>
            <p:ph type="body" sz="quarter" idx="12" hasCustomPrompt="1"/>
          </p:nvPr>
        </p:nvSpPr>
        <p:spPr>
          <a:xfrm>
            <a:off x="2514601" y="4724400"/>
            <a:ext cx="5187120"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[Action Items]</a:t>
            </a:r>
          </a:p>
        </p:txBody>
      </p:sp>
      <p:sp>
        <p:nvSpPr>
          <p:cNvPr id="38" name="Text Placeholder 2"/>
          <p:cNvSpPr>
            <a:spLocks noGrp="1"/>
          </p:cNvSpPr>
          <p:nvPr>
            <p:ph type="body" idx="1" hasCustomPrompt="1"/>
          </p:nvPr>
        </p:nvSpPr>
        <p:spPr>
          <a:xfrm>
            <a:off x="2514600" y="3372513"/>
            <a:ext cx="518477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[Contact Information]</a:t>
            </a:r>
          </a:p>
        </p:txBody>
      </p:sp>
      <p:sp>
        <p:nvSpPr>
          <p:cNvPr id="39" name="Text Placeholder 4"/>
          <p:cNvSpPr>
            <a:spLocks noGrp="1"/>
          </p:cNvSpPr>
          <p:nvPr>
            <p:ph type="body" sz="quarter" idx="3" hasCustomPrompt="1"/>
          </p:nvPr>
        </p:nvSpPr>
        <p:spPr>
          <a:xfrm>
            <a:off x="2517775" y="5201313"/>
            <a:ext cx="518304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[Details]</a:t>
            </a:r>
          </a:p>
        </p:txBody>
      </p:sp>
      <p:sp>
        <p:nvSpPr>
          <p:cNvPr id="53" name="Rectangle 3"/>
          <p:cNvSpPr/>
          <p:nvPr/>
        </p:nvSpPr>
        <p:spPr>
          <a:xfrm>
            <a:off x="0" y="0"/>
            <a:ext cx="9144000" cy="1600200"/>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sp>
        <p:nvSpPr>
          <p:cNvPr id="61" name="TextBox 60"/>
          <p:cNvSpPr txBox="1"/>
          <p:nvPr/>
        </p:nvSpPr>
        <p:spPr>
          <a:xfrm>
            <a:off x="304800" y="0"/>
            <a:ext cx="5334000" cy="1600200"/>
          </a:xfrm>
          <a:prstGeom prst="rect">
            <a:avLst/>
          </a:prstGeom>
          <a:noFill/>
        </p:spPr>
        <p:txBody>
          <a:bodyPr wrap="square" lIns="91440" rIns="274320" rtlCol="0" anchor="ctr" anchorCtr="0">
            <a:noAutofit/>
          </a:bodyPr>
          <a:lstStyle/>
          <a:p>
            <a:pPr algn="l"/>
            <a:r>
              <a:rPr lang="en-US" sz="3600" b="1" i="0" spc="0" baseline="0" dirty="0" smtClean="0">
                <a:solidFill>
                  <a:schemeClr val="bg1"/>
                </a:solidFill>
                <a:latin typeface="Arial" pitchFamily="34" charset="0"/>
                <a:ea typeface="Tahoma" pitchFamily="34" charset="0"/>
                <a:cs typeface="Arial" pitchFamily="34" charset="0"/>
              </a:rPr>
              <a:t>Thank you!</a:t>
            </a:r>
            <a:endParaRPr lang="en-US" sz="3600" b="1" i="0" spc="0" baseline="0" dirty="0">
              <a:solidFill>
                <a:schemeClr val="bg1"/>
              </a:solidFill>
              <a:latin typeface="Arial" pitchFamily="34" charset="0"/>
              <a:ea typeface="Tahoma" pitchFamily="34" charset="0"/>
              <a:cs typeface="Arial" pitchFamily="34" charset="0"/>
            </a:endParaRPr>
          </a:p>
        </p:txBody>
      </p:sp>
      <p:cxnSp>
        <p:nvCxnSpPr>
          <p:cNvPr id="15" name="Straight Connector 14"/>
          <p:cNvCxnSpPr/>
          <p:nvPr userDrawn="1"/>
        </p:nvCxnSpPr>
        <p:spPr>
          <a:xfrm>
            <a:off x="0" y="1600200"/>
            <a:ext cx="9144000"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userDrawn="1"/>
        </p:nvSpPr>
        <p:spPr>
          <a:xfrm>
            <a:off x="6400800" y="8382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768923" y="12192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a:stretch/>
        </p:blipFill>
        <p:spPr bwMode="auto">
          <a:xfrm>
            <a:off x="6483813" y="1184172"/>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52800" y="1295400"/>
            <a:ext cx="5791200" cy="518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152400" y="1293150"/>
            <a:ext cx="3008313" cy="5143328"/>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47749"/>
            <a:ext cx="9144000" cy="740841"/>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143000" y="2057400"/>
            <a:ext cx="6934200" cy="44196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905000" y="1219200"/>
            <a:ext cx="5410200" cy="7620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19200"/>
            <a:ext cx="20574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219200"/>
            <a:ext cx="60198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gradFill flip="none" rotWithShape="1">
            <a:gsLst>
              <a:gs pos="0">
                <a:srgbClr val="FFFFFF">
                  <a:lumMod val="18000"/>
                </a:srgbClr>
              </a:gs>
              <a:gs pos="16000">
                <a:srgbClr val="1F1F1F"/>
              </a:gs>
              <a:gs pos="33000">
                <a:srgbClr val="FFFFFF">
                  <a:lumMod val="16000"/>
                </a:srgbClr>
              </a:gs>
              <a:gs pos="7000">
                <a:srgbClr val="636363">
                  <a:lumMod val="56000"/>
                </a:srgbClr>
              </a:gs>
              <a:gs pos="53000">
                <a:srgbClr val="CFCFCF">
                  <a:lumMod val="2000"/>
                </a:srgbClr>
              </a:gs>
              <a:gs pos="66000">
                <a:srgbClr val="CFCFCF">
                  <a:lumMod val="16000"/>
                </a:srgbClr>
              </a:gs>
              <a:gs pos="78000">
                <a:srgbClr val="1F1F1F">
                  <a:lumMod val="97000"/>
                  <a:lumOff val="3000"/>
                </a:srgbClr>
              </a:gs>
              <a:gs pos="89000">
                <a:srgbClr val="FFFFFF">
                  <a:lumMod val="0"/>
                </a:srgbClr>
              </a:gs>
              <a:gs pos="100000">
                <a:srgbClr val="7F7F7F"/>
              </a:gs>
            </a:gsLst>
            <a:lin ang="270000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FB124A42-3BFC-4002-A422-5D3896DD5E41}" type="slidenum">
              <a:rPr lang="en-US" smtClean="0"/>
              <a:pPr/>
              <a:t>‹#›</a:t>
            </a:fld>
            <a:endParaRPr lang="en-US" dirty="0"/>
          </a:p>
        </p:txBody>
      </p:sp>
    </p:spTree>
    <p:extLst>
      <p:ext uri="{BB962C8B-B14F-4D97-AF65-F5344CB8AC3E}">
        <p14:creationId xmlns:p14="http://schemas.microsoft.com/office/powerpoint/2010/main" val="1775152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476999"/>
            <a:ext cx="2133600" cy="27432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2640596" y="6476999"/>
            <a:ext cx="5507719" cy="27432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204396" y="6476999"/>
            <a:ext cx="733864" cy="274320"/>
          </a:xfrm>
          <a:prstGeom prst="rect">
            <a:avLst/>
          </a:prstGeom>
          <a:ln/>
        </p:spPr>
        <p:txBody>
          <a:bodyPr/>
          <a:lstStyle>
            <a:lvl1pPr>
              <a:defRPr/>
            </a:lvl1pPr>
          </a:lstStyle>
          <a:p>
            <a:pPr>
              <a:defRPr/>
            </a:pPr>
            <a:fld id="{9E17817A-618B-4DE9-91EB-C474AE8EAFBB}" type="slidenum">
              <a:rPr lang="en-US"/>
              <a:pPr>
                <a:defRPr/>
              </a:pPr>
              <a:t>‹#›</a:t>
            </a:fld>
            <a:endParaRPr lang="en-US"/>
          </a:p>
        </p:txBody>
      </p:sp>
    </p:spTree>
    <p:extLst>
      <p:ext uri="{BB962C8B-B14F-4D97-AF65-F5344CB8AC3E}">
        <p14:creationId xmlns:p14="http://schemas.microsoft.com/office/powerpoint/2010/main" val="4200110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91440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tical 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533400"/>
            <a:ext cx="9144000" cy="601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Title Placeholder 1"/>
          <p:cNvSpPr>
            <a:spLocks noGrp="1"/>
          </p:cNvSpPr>
          <p:nvPr>
            <p:ph type="title"/>
          </p:nvPr>
        </p:nvSpPr>
        <p:spPr bwMode="auto">
          <a:xfrm rot="16200000">
            <a:off x="-2628900" y="2933700"/>
            <a:ext cx="6248400" cy="9906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extLst>
      <p:ext uri="{BB962C8B-B14F-4D97-AF65-F5344CB8AC3E}">
        <p14:creationId xmlns:p14="http://schemas.microsoft.com/office/powerpoint/2010/main" val="28720240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portant Note">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3276600" y="1219199"/>
            <a:ext cx="58674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defRPr sz="2800"/>
            </a:lvl1pPr>
            <a:lvl2pPr>
              <a:defRPr sz="2400"/>
            </a:lvl2pPr>
            <a:lvl3pPr>
              <a:defRPr sz="2000"/>
            </a:lvl3pPr>
            <a:lvl4pPr>
              <a:defRPr sz="1800"/>
            </a:lvl4pPr>
            <a:lvl5pPr marL="2057400" indent="-228600">
              <a:buFont typeface="Arial" pitchFamily="34" charset="0"/>
              <a:buChar cha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p:cNvPicPr>
            <a:picLocks noChangeAspect="1" noChangeArrowheads="1"/>
          </p:cNvPicPr>
          <p:nvPr userDrawn="1"/>
        </p:nvPicPr>
        <p:blipFill>
          <a:blip r:embed="rId2">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8246" y="1352550"/>
            <a:ext cx="238125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0125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8" name="Title Placeholder 1"/>
          <p:cNvSpPr>
            <a:spLocks noGrp="1"/>
          </p:cNvSpPr>
          <p:nvPr>
            <p:ph type="title" hasCustomPrompt="1"/>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lvl1pPr>
              <a:defRPr>
                <a:solidFill>
                  <a:srgbClr val="8C4306"/>
                </a:solidFill>
              </a:defRPr>
            </a:lvl1pPr>
          </a:lstStyle>
          <a:p>
            <a:pPr lvl="0"/>
            <a:r>
              <a:rPr lang="en-US" dirty="0" smtClean="0"/>
              <a:t>[Add title here and subtitle below]</a:t>
            </a:r>
          </a:p>
        </p:txBody>
      </p:sp>
      <p:sp>
        <p:nvSpPr>
          <p:cNvPr id="10" name="Content Placeholder 2"/>
          <p:cNvSpPr>
            <a:spLocks noGrp="1"/>
          </p:cNvSpPr>
          <p:nvPr>
            <p:ph idx="1" hasCustomPrompt="1"/>
          </p:nvPr>
        </p:nvSpPr>
        <p:spPr>
          <a:xfrm>
            <a:off x="152400" y="1600200"/>
            <a:ext cx="8991600" cy="4953000"/>
          </a:xfrm>
        </p:spPr>
        <p:txBody>
          <a:bodyPr>
            <a:normAutofit/>
          </a:bodyPr>
          <a:lstStyle>
            <a:lvl1pPr marL="365760" indent="-365760">
              <a:buFont typeface="Calibri" pitchFamily="34" charset="0"/>
              <a:buChar char="●"/>
              <a:defRPr sz="3200" baseline="0">
                <a:solidFill>
                  <a:schemeClr val="tx1"/>
                </a:solidFill>
              </a:defRPr>
            </a:lvl1pPr>
            <a:lvl2pPr>
              <a:buFont typeface="Calibri" pitchFamily="34" charset="0"/>
              <a:buChar char="◌"/>
              <a:defRPr sz="2800">
                <a:solidFill>
                  <a:schemeClr val="tx1"/>
                </a:solidFill>
              </a:defRPr>
            </a:lvl2pPr>
            <a:lvl3pPr marL="1143000" indent="-228600">
              <a:buFont typeface="Calibri" pitchFamily="34" charset="0"/>
              <a:buChar char="–"/>
              <a:defRPr sz="2400">
                <a:solidFill>
                  <a:schemeClr val="tx1"/>
                </a:solidFill>
              </a:defRPr>
            </a:lvl3pPr>
            <a:lvl4pPr marL="1600200" indent="-228600">
              <a:buFont typeface="Wingdings" pitchFamily="2" charset="2"/>
              <a:buChar char="§"/>
              <a:defRPr sz="2000">
                <a:solidFill>
                  <a:schemeClr val="tx1"/>
                </a:solidFill>
              </a:defRPr>
            </a:lvl4pPr>
            <a:lvl5pPr marL="2057400" indent="-228600">
              <a:buFont typeface="Arial" pitchFamily="34" charset="0"/>
              <a:buChar char="•"/>
              <a:defRPr sz="2000">
                <a:solidFill>
                  <a:schemeClr val="tx1"/>
                </a:solidFill>
              </a:defRPr>
            </a:lvl5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
          <p:cNvSpPr>
            <a:spLocks noGrp="1"/>
          </p:cNvSpPr>
          <p:nvPr>
            <p:ph type="body" idx="11" hasCustomPrompt="1"/>
          </p:nvPr>
        </p:nvSpPr>
        <p:spPr>
          <a:xfrm>
            <a:off x="0" y="1134980"/>
            <a:ext cx="9144000" cy="353265"/>
          </a:xfrm>
          <a:gradFill flip="none" rotWithShape="1">
            <a:gsLst>
              <a:gs pos="95000">
                <a:schemeClr val="accent6">
                  <a:lumMod val="75000"/>
                </a:schemeClr>
              </a:gs>
              <a:gs pos="72000">
                <a:srgbClr val="984807"/>
              </a:gs>
              <a:gs pos="21000">
                <a:schemeClr val="accent6">
                  <a:lumMod val="46000"/>
                </a:schemeClr>
              </a:gs>
              <a:gs pos="16000">
                <a:schemeClr val="accent6">
                  <a:lumMod val="67000"/>
                </a:schemeClr>
              </a:gs>
              <a:gs pos="55650">
                <a:schemeClr val="accent6">
                  <a:lumMod val="71000"/>
                </a:schemeClr>
              </a:gs>
              <a:gs pos="11300">
                <a:srgbClr val="984807"/>
              </a:gs>
              <a:gs pos="0">
                <a:schemeClr val="accent6">
                  <a:lumMod val="50000"/>
                  <a:alpha val="62000"/>
                </a:schemeClr>
              </a:gs>
              <a:gs pos="100000">
                <a:schemeClr val="accent6">
                  <a:lumMod val="50000"/>
                  <a:alpha val="0"/>
                </a:schemeClr>
              </a:gs>
            </a:gsLst>
            <a:lin ang="13500000" scaled="1"/>
            <a:tileRect/>
          </a:gradFill>
          <a:ln>
            <a:solidFill>
              <a:schemeClr val="accent6">
                <a:lumMod val="50000"/>
              </a:schemeClr>
            </a:solidFill>
          </a:ln>
        </p:spPr>
        <p:txBody>
          <a:bodyPr lIns="182880" anchor="t" anchorCtr="0"/>
          <a:lstStyle>
            <a:lvl1pPr marL="0" indent="0">
              <a:buNone/>
              <a:defRPr sz="1800" b="1" baseline="0">
                <a:solidFill>
                  <a:schemeClr val="bg1"/>
                </a:solidFill>
                <a:latin typeface="Arial Black" panose="020B0A040201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[Subtitle - Additional details or leave blank]</a:t>
            </a:r>
          </a:p>
        </p:txBody>
      </p:sp>
      <p:cxnSp>
        <p:nvCxnSpPr>
          <p:cNvPr id="7" name="Straight Connector 6"/>
          <p:cNvCxnSpPr/>
          <p:nvPr userDrawn="1"/>
        </p:nvCxnSpPr>
        <p:spPr>
          <a:xfrm>
            <a:off x="0" y="1488245"/>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 Title - All Text">
    <p:spTree>
      <p:nvGrpSpPr>
        <p:cNvPr id="1" name=""/>
        <p:cNvGrpSpPr/>
        <p:nvPr/>
      </p:nvGrpSpPr>
      <p:grpSpPr>
        <a:xfrm>
          <a:off x="0" y="0"/>
          <a:ext cx="0" cy="0"/>
          <a:chOff x="0" y="0"/>
          <a:chExt cx="0" cy="0"/>
        </a:xfrm>
      </p:grpSpPr>
      <p:sp>
        <p:nvSpPr>
          <p:cNvPr id="7" name="Rectangle 6"/>
          <p:cNvSpPr/>
          <p:nvPr userDrawn="1"/>
        </p:nvSpPr>
        <p:spPr>
          <a:xfrm flipH="1">
            <a:off x="0" y="304800"/>
            <a:ext cx="914400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6" name="Text Placeholder 2"/>
          <p:cNvSpPr>
            <a:spLocks noGrp="1"/>
          </p:cNvSpPr>
          <p:nvPr>
            <p:ph idx="1"/>
          </p:nvPr>
        </p:nvSpPr>
        <p:spPr bwMode="auto">
          <a:xfrm>
            <a:off x="152400" y="304801"/>
            <a:ext cx="8991600" cy="625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14958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286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8768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7"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0" y="6532562"/>
            <a:ext cx="9144000" cy="325438"/>
          </a:xfrm>
          <a:prstGeom prst="rect">
            <a:avLst/>
          </a:prstGeom>
          <a:gradFill flip="none" rotWithShape="1">
            <a:gsLst>
              <a:gs pos="14000">
                <a:schemeClr val="accent6"/>
              </a:gs>
              <a:gs pos="20000">
                <a:schemeClr val="accent6">
                  <a:lumMod val="75000"/>
                </a:schemeClr>
              </a:gs>
              <a:gs pos="33000">
                <a:schemeClr val="accent6">
                  <a:lumMod val="60000"/>
                </a:schemeClr>
              </a:gs>
              <a:gs pos="56000">
                <a:schemeClr val="accent6">
                  <a:lumMod val="74000"/>
                </a:schemeClr>
              </a:gs>
              <a:gs pos="78000">
                <a:schemeClr val="accent6">
                  <a:lumMod val="75000"/>
                </a:schemeClr>
              </a:gs>
              <a:gs pos="92000">
                <a:schemeClr val="accent6">
                  <a:lumMod val="75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b="1" kern="1200">
              <a:solidFill>
                <a:schemeClr val="lt1"/>
              </a:solidFill>
              <a:latin typeface="+mn-lt"/>
              <a:ea typeface="+mn-ea"/>
              <a:cs typeface="+mn-cs"/>
            </a:endParaRPr>
          </a:p>
        </p:txBody>
      </p:sp>
      <p:sp>
        <p:nvSpPr>
          <p:cNvPr id="1027" name="Title Placeholder 1"/>
          <p:cNvSpPr>
            <a:spLocks noGrp="1"/>
          </p:cNvSpPr>
          <p:nvPr>
            <p:ph type="title"/>
          </p:nvPr>
        </p:nvSpPr>
        <p:spPr bwMode="auto">
          <a:xfrm>
            <a:off x="0" y="4026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p>
            <a:pPr lvl="0"/>
            <a:r>
              <a:rPr lang="en-US" dirty="0" smtClean="0"/>
              <a:t>Click to edit Master title style</a:t>
            </a:r>
          </a:p>
        </p:txBody>
      </p:sp>
      <p:sp>
        <p:nvSpPr>
          <p:cNvPr id="1028" name="Text Placeholder 2"/>
          <p:cNvSpPr>
            <a:spLocks noGrp="1"/>
          </p:cNvSpPr>
          <p:nvPr>
            <p:ph type="body"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p:nvCxnSpPr>
        <p:spPr bwMode="auto">
          <a:xfrm>
            <a:off x="0" y="1117122"/>
            <a:ext cx="9144000" cy="1588"/>
          </a:xfrm>
          <a:prstGeom prst="line">
            <a:avLst/>
          </a:prstGeom>
          <a:ln w="38100">
            <a:solidFill>
              <a:schemeClr val="accent6">
                <a:lumMod val="5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133600" y="8626"/>
            <a:ext cx="7010400" cy="600974"/>
          </a:xfrm>
          <a:prstGeom prst="rect">
            <a:avLst/>
          </a:prstGeom>
          <a:noFill/>
        </p:spPr>
        <p:txBody>
          <a:bodyPr wrap="square" lIns="91440" rIns="274320" rtlCol="0" anchor="ctr" anchorCtr="0">
            <a:noAutofit/>
          </a:bodyPr>
          <a:lstStyle/>
          <a:p>
            <a:pPr algn="r"/>
            <a:endParaRPr lang="en-US" sz="1800" b="1" i="0" spc="0" baseline="0" dirty="0">
              <a:solidFill>
                <a:schemeClr val="bg1"/>
              </a:solidFill>
              <a:latin typeface="Arial" pitchFamily="34" charset="0"/>
              <a:ea typeface="Tahoma" pitchFamily="34" charset="0"/>
              <a:cs typeface="Arial" pitchFamily="34" charset="0"/>
            </a:endParaRPr>
          </a:p>
        </p:txBody>
      </p:sp>
      <p:sp>
        <p:nvSpPr>
          <p:cNvPr id="9"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4" name="TextBox 13"/>
          <p:cNvSpPr txBox="1"/>
          <p:nvPr/>
        </p:nvSpPr>
        <p:spPr>
          <a:xfrm>
            <a:off x="1295400" y="6570207"/>
            <a:ext cx="6781800" cy="261610"/>
          </a:xfrm>
          <a:prstGeom prst="rect">
            <a:avLst/>
          </a:prstGeom>
          <a:noFill/>
        </p:spPr>
        <p:txBody>
          <a:bodyPr wrap="square" rtlCol="0">
            <a:spAutoFit/>
          </a:bodyPr>
          <a:lstStyle/>
          <a:p>
            <a:pPr marL="182880" algn="ctr"/>
            <a:r>
              <a:rPr lang="en-US" sz="1050" b="1" dirty="0" smtClean="0">
                <a:solidFill>
                  <a:schemeClr val="bg1"/>
                </a:solidFill>
                <a:latin typeface="Century Gothic" pitchFamily="34" charset="0"/>
              </a:rPr>
              <a:t>MIS 6311-501 Cyber Security Fundamentals</a:t>
            </a:r>
          </a:p>
        </p:txBody>
      </p:sp>
      <p:sp>
        <p:nvSpPr>
          <p:cNvPr id="15" name="Rectangle 3"/>
          <p:cNvSpPr>
            <a:spLocks noChangeArrowheads="1"/>
          </p:cNvSpPr>
          <p:nvPr/>
        </p:nvSpPr>
        <p:spPr bwMode="auto">
          <a:xfrm>
            <a:off x="0" y="0"/>
            <a:ext cx="9144000" cy="325438"/>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cxnSp>
        <p:nvCxnSpPr>
          <p:cNvPr id="4" name="Straight Connector 3"/>
          <p:cNvCxnSpPr/>
          <p:nvPr/>
        </p:nvCxnSpPr>
        <p:spPr>
          <a:xfrm>
            <a:off x="0" y="6532562"/>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337456"/>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rotWithShape="1">
          <a:blip r:embed="rId21"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83" r:id="rId3"/>
    <p:sldLayoutId id="2147483684" r:id="rId4"/>
    <p:sldLayoutId id="2147483697" r:id="rId5"/>
    <p:sldLayoutId id="2147483698" r:id="rId6"/>
    <p:sldLayoutId id="2147483679" r:id="rId7"/>
    <p:sldLayoutId id="2147483695" r:id="rId8"/>
    <p:sldLayoutId id="2147483681" r:id="rId9"/>
    <p:sldLayoutId id="2147483682" r:id="rId10"/>
    <p:sldLayoutId id="2147483680" r:id="rId11"/>
    <p:sldLayoutId id="2147483696" r:id="rId12"/>
    <p:sldLayoutId id="2147483685" r:id="rId13"/>
    <p:sldLayoutId id="2147483686" r:id="rId14"/>
    <p:sldLayoutId id="2147483687" r:id="rId15"/>
    <p:sldLayoutId id="2147483688" r:id="rId16"/>
    <p:sldLayoutId id="2147483689" r:id="rId17"/>
    <p:sldLayoutId id="2147483700" r:id="rId18"/>
    <p:sldLayoutId id="2147483701" r:id="rId19"/>
  </p:sldLayoutIdLs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lang="en-US" sz="3600" b="1" kern="1200" baseline="0" dirty="0">
          <a:solidFill>
            <a:srgbClr val="8C4306"/>
          </a:solidFill>
          <a:latin typeface="Arial" pitchFamily="34" charset="0"/>
          <a:ea typeface="+mj-ea"/>
          <a:cs typeface="Arial" pitchFamily="34" charset="0"/>
        </a:defRPr>
      </a:lvl1pPr>
      <a:lvl2pPr algn="l" rtl="0" eaLnBrk="1" fontAlgn="base" hangingPunct="1">
        <a:spcBef>
          <a:spcPct val="0"/>
        </a:spcBef>
        <a:spcAft>
          <a:spcPct val="0"/>
        </a:spcAft>
        <a:defRPr sz="4400" b="1">
          <a:solidFill>
            <a:schemeClr val="tx1"/>
          </a:solidFill>
          <a:latin typeface="Calibri" pitchFamily="34" charset="0"/>
        </a:defRPr>
      </a:lvl2pPr>
      <a:lvl3pPr algn="l" rtl="0" eaLnBrk="1" fontAlgn="base" hangingPunct="1">
        <a:spcBef>
          <a:spcPct val="0"/>
        </a:spcBef>
        <a:spcAft>
          <a:spcPct val="0"/>
        </a:spcAft>
        <a:defRPr sz="4400" b="1">
          <a:solidFill>
            <a:schemeClr val="tx1"/>
          </a:solidFill>
          <a:latin typeface="Calibri" pitchFamily="34" charset="0"/>
        </a:defRPr>
      </a:lvl3pPr>
      <a:lvl4pPr algn="l" rtl="0" eaLnBrk="1" fontAlgn="base" hangingPunct="1">
        <a:spcBef>
          <a:spcPct val="0"/>
        </a:spcBef>
        <a:spcAft>
          <a:spcPct val="0"/>
        </a:spcAft>
        <a:defRPr sz="4400" b="1">
          <a:solidFill>
            <a:schemeClr val="tx1"/>
          </a:solidFill>
          <a:latin typeface="Calibri" pitchFamily="34" charset="0"/>
        </a:defRPr>
      </a:lvl4pPr>
      <a:lvl5pPr algn="l" rtl="0" eaLnBrk="1" fontAlgn="base" hangingPunct="1">
        <a:spcBef>
          <a:spcPct val="0"/>
        </a:spcBef>
        <a:spcAft>
          <a:spcPct val="0"/>
        </a:spcAft>
        <a:defRPr sz="4400" b="1">
          <a:solidFill>
            <a:schemeClr val="tx1"/>
          </a:solidFill>
          <a:latin typeface="Calibri" pitchFamily="34" charset="0"/>
        </a:defRPr>
      </a:lvl5pPr>
      <a:lvl6pPr marL="457200" algn="l" rtl="0" eaLnBrk="1" fontAlgn="base" hangingPunct="1">
        <a:spcBef>
          <a:spcPct val="0"/>
        </a:spcBef>
        <a:spcAft>
          <a:spcPct val="0"/>
        </a:spcAft>
        <a:defRPr sz="4400" b="1">
          <a:solidFill>
            <a:schemeClr val="tx2"/>
          </a:solidFill>
          <a:latin typeface="Calibri" pitchFamily="34" charset="0"/>
        </a:defRPr>
      </a:lvl6pPr>
      <a:lvl7pPr marL="914400" algn="l" rtl="0" eaLnBrk="1" fontAlgn="base" hangingPunct="1">
        <a:spcBef>
          <a:spcPct val="0"/>
        </a:spcBef>
        <a:spcAft>
          <a:spcPct val="0"/>
        </a:spcAft>
        <a:defRPr sz="4400" b="1">
          <a:solidFill>
            <a:schemeClr val="tx2"/>
          </a:solidFill>
          <a:latin typeface="Calibri" pitchFamily="34" charset="0"/>
        </a:defRPr>
      </a:lvl7pPr>
      <a:lvl8pPr marL="1371600" algn="l" rtl="0" eaLnBrk="1" fontAlgn="base" hangingPunct="1">
        <a:spcBef>
          <a:spcPct val="0"/>
        </a:spcBef>
        <a:spcAft>
          <a:spcPct val="0"/>
        </a:spcAft>
        <a:defRPr sz="4400" b="1">
          <a:solidFill>
            <a:schemeClr val="tx2"/>
          </a:solidFill>
          <a:latin typeface="Calibri" pitchFamily="34" charset="0"/>
        </a:defRPr>
      </a:lvl8pPr>
      <a:lvl9pPr marL="1828800" algn="l" rtl="0" eaLnBrk="1" fontAlgn="base" hangingPunct="1">
        <a:spcBef>
          <a:spcPct val="0"/>
        </a:spcBef>
        <a:spcAft>
          <a:spcPct val="0"/>
        </a:spcAft>
        <a:defRPr sz="4400" b="1">
          <a:solidFill>
            <a:schemeClr val="tx2"/>
          </a:solidFill>
          <a:latin typeface="Calibri" pitchFamily="34" charset="0"/>
        </a:defRPr>
      </a:lvl9pPr>
    </p:titleStyle>
    <p:bodyStyle>
      <a:lvl1pPr marL="365760" indent="-365760" algn="l" rtl="0" eaLnBrk="1" fontAlgn="base" hangingPunct="1">
        <a:spcBef>
          <a:spcPct val="20000"/>
        </a:spcBef>
        <a:spcAft>
          <a:spcPct val="0"/>
        </a:spcAft>
        <a:buFont typeface="Calibri"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buildsecurityin.us-cert.gov/" TargetMode="External"/><Relationship Id="rId3" Type="http://schemas.openxmlformats.org/officeDocument/2006/relationships/hyperlink" Target="https://buildsecurityin.us-cert.gov/swa" TargetMode="External"/><Relationship Id="rId7" Type="http://schemas.openxmlformats.org/officeDocument/2006/relationships/hyperlink" Target="http://oli.cmu.edu/courses/future-2/secure-coding-course-detail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www.cert.org/secure-coding/tools/index.cfm" TargetMode="External"/><Relationship Id="rId11" Type="http://schemas.openxmlformats.org/officeDocument/2006/relationships/image" Target="../media/image15.png"/><Relationship Id="rId5" Type="http://schemas.openxmlformats.org/officeDocument/2006/relationships/hyperlink" Target="http://www.cert.org/curricula/square-materials-download.cfm" TargetMode="External"/><Relationship Id="rId10" Type="http://schemas.openxmlformats.org/officeDocument/2006/relationships/image" Target="../media/image14.png"/><Relationship Id="rId4" Type="http://schemas.openxmlformats.org/officeDocument/2006/relationships/hyperlink" Target="http://www.cert.org/cybersecurity-engineering/index.cfm" TargetMode="External"/><Relationship Id="rId9"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microsoft.com/office/2007/relationships/hdphoto" Target="../media/hdphoto5.wdp"/></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boingboing.net/2014/10/03/sourcecode-for-unpatchable.html" TargetMode="External"/><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www.myserver.com/index.html" TargetMode="External"/><Relationship Id="rId2" Type="http://schemas.openxmlformats.org/officeDocument/2006/relationships/hyperlink" Target="http://www.myserver.com/" TargetMode="External"/><Relationship Id="rId1" Type="http://schemas.openxmlformats.org/officeDocument/2006/relationships/slideLayout" Target="../slideLayouts/slideLayout2.xml"/><Relationship Id="rId4" Type="http://schemas.openxmlformats.org/officeDocument/2006/relationships/hyperlink" Target="http://www.myserver.com/etc/passwd"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hyperlink" Target="http://www.myserver.com/%C0AE%C0AE/%C0AE%C0AE/%C0AEetc/passwd" TargetMode="Externa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hyperlink" Target="http://www.cloudauditcontrols.com/" TargetMode="External"/><Relationship Id="rId3" Type="http://schemas.openxmlformats.org/officeDocument/2006/relationships/hyperlink" Target="https://elearning.utdallas.edu/" TargetMode="External"/><Relationship Id="rId7" Type="http://schemas.openxmlformats.org/officeDocument/2006/relationships/hyperlink" Target="http://www.linkedin.com/in/ChristopherDavi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mailto:davischr2@gmail.com" TargetMode="External"/><Relationship Id="rId5" Type="http://schemas.openxmlformats.org/officeDocument/2006/relationships/hyperlink" Target="mailto:cmd140430@utdallas.edu" TargetMode="External"/><Relationship Id="rId4" Type="http://schemas.openxmlformats.org/officeDocument/2006/relationships/hyperlink" Target="https://goo.gl/9AFyoE"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3" Type="http://schemas.openxmlformats.org/officeDocument/2006/relationships/hyperlink" Target="https://elearning.utdallas.edu/" TargetMode="External"/><Relationship Id="rId2" Type="http://schemas.openxmlformats.org/officeDocument/2006/relationships/hyperlink" Target="mailto:cmd140430@utdallas.edu" TargetMode="Externa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hyperlink" Target="http://cwe.mitre.org/top25/#Listing"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improvencyclopedia.org/"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mailto:brianb@somewhere.com"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Session 05 – Development</a:t>
            </a:r>
            <a:endParaRPr lang="en-US" dirty="0"/>
          </a:p>
        </p:txBody>
      </p:sp>
      <p:sp>
        <p:nvSpPr>
          <p:cNvPr id="7" name="Subtitle 6"/>
          <p:cNvSpPr>
            <a:spLocks noGrp="1"/>
          </p:cNvSpPr>
          <p:nvPr>
            <p:ph type="subTitle" idx="1"/>
          </p:nvPr>
        </p:nvSpPr>
        <p:spPr/>
        <p:txBody>
          <a:bodyPr/>
          <a:lstStyle/>
          <a:p>
            <a:r>
              <a:rPr lang="en-US" smtClean="0"/>
              <a:t>MIS 6311-501 Cyber Security Fundamentals</a:t>
            </a:r>
          </a:p>
          <a:p>
            <a:r>
              <a:rPr lang="en-US" smtClean="0"/>
              <a:t>Chris Davis</a:t>
            </a:r>
            <a:endParaRPr lang="en-US" dirty="0"/>
          </a:p>
        </p:txBody>
      </p:sp>
      <p:sp>
        <p:nvSpPr>
          <p:cNvPr id="14" name="Slide Number Placeholder 13"/>
          <p:cNvSpPr>
            <a:spLocks noGrp="1"/>
          </p:cNvSpPr>
          <p:nvPr>
            <p:ph type="sldNum" sz="quarter" idx="4294967295"/>
          </p:nvPr>
        </p:nvSpPr>
        <p:spPr>
          <a:xfrm>
            <a:off x="8534400" y="6511925"/>
            <a:ext cx="609600" cy="263525"/>
          </a:xfrm>
        </p:spPr>
        <p:txBody>
          <a:bodyPr/>
          <a:lstStyle/>
          <a:p>
            <a:fld id="{FB124A42-3BFC-4002-A422-5D3896DD5E41}" type="slidenum">
              <a:rPr lang="en-US" smtClean="0"/>
              <a:pPr/>
              <a:t>1</a:t>
            </a:fld>
            <a:endParaRPr lang="en-US" dirty="0"/>
          </a:p>
        </p:txBody>
      </p:sp>
    </p:spTree>
    <p:extLst>
      <p:ext uri="{BB962C8B-B14F-4D97-AF65-F5344CB8AC3E}">
        <p14:creationId xmlns:p14="http://schemas.microsoft.com/office/powerpoint/2010/main" val="701922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10</a:t>
            </a:fld>
            <a:endParaRPr lang="en-US" dirty="0"/>
          </a:p>
        </p:txBody>
      </p:sp>
      <p:sp>
        <p:nvSpPr>
          <p:cNvPr id="3" name="Title 2"/>
          <p:cNvSpPr>
            <a:spLocks noGrp="1"/>
          </p:cNvSpPr>
          <p:nvPr>
            <p:ph type="title"/>
          </p:nvPr>
        </p:nvSpPr>
        <p:spPr/>
        <p:txBody>
          <a:bodyPr/>
          <a:lstStyle/>
          <a:p>
            <a:r>
              <a:rPr lang="en-US" dirty="0" smtClean="0"/>
              <a:t>Interesting…</a:t>
            </a:r>
            <a:endParaRPr lang="en-US" dirty="0"/>
          </a:p>
        </p:txBody>
      </p:sp>
      <p:sp>
        <p:nvSpPr>
          <p:cNvPr id="4" name="Content Placeholder 3"/>
          <p:cNvSpPr>
            <a:spLocks noGrp="1"/>
          </p:cNvSpPr>
          <p:nvPr>
            <p:ph idx="1"/>
          </p:nvPr>
        </p:nvSpPr>
        <p:spPr/>
        <p:txBody>
          <a:bodyPr>
            <a:normAutofit/>
          </a:bodyPr>
          <a:lstStyle/>
          <a:p>
            <a:r>
              <a:rPr lang="en-US" sz="2400" dirty="0" smtClean="0">
                <a:hlinkClick r:id="rId3"/>
              </a:rPr>
              <a:t>https://buildsecurityin.us-cert.gov/swa</a:t>
            </a:r>
            <a:r>
              <a:rPr lang="en-US" sz="2400" dirty="0" smtClean="0"/>
              <a:t> </a:t>
            </a:r>
          </a:p>
          <a:p>
            <a:endParaRPr lang="en-US" sz="2400" dirty="0" smtClean="0"/>
          </a:p>
          <a:p>
            <a:endParaRPr lang="en-US" sz="2400" dirty="0" smtClean="0"/>
          </a:p>
          <a:p>
            <a:r>
              <a:rPr lang="en-US" sz="2400" dirty="0" smtClean="0">
                <a:hlinkClick r:id="rId4"/>
              </a:rPr>
              <a:t>http://www.cert.org/cybersecurity-engineering/index.cfm</a:t>
            </a:r>
            <a:r>
              <a:rPr lang="en-US" sz="2400" dirty="0" smtClean="0"/>
              <a:t> </a:t>
            </a:r>
          </a:p>
          <a:p>
            <a:pPr lvl="1"/>
            <a:r>
              <a:rPr lang="en-US" sz="2000" dirty="0"/>
              <a:t>SQUARE: </a:t>
            </a:r>
            <a:r>
              <a:rPr lang="en-US" sz="2000" dirty="0" smtClean="0">
                <a:hlinkClick r:id="rId5"/>
              </a:rPr>
              <a:t>http://www.cert.org/curricula/square-materials-download.cfm</a:t>
            </a:r>
            <a:r>
              <a:rPr lang="en-US" sz="2000" dirty="0" smtClean="0"/>
              <a:t> </a:t>
            </a:r>
          </a:p>
          <a:p>
            <a:pPr lvl="1"/>
            <a:r>
              <a:rPr lang="en-US" sz="2000" dirty="0"/>
              <a:t>Secure Coding: </a:t>
            </a:r>
            <a:r>
              <a:rPr lang="en-US" sz="2000" dirty="0">
                <a:hlinkClick r:id="rId6"/>
              </a:rPr>
              <a:t>http://</a:t>
            </a:r>
            <a:r>
              <a:rPr lang="en-US" sz="2000" dirty="0" smtClean="0">
                <a:hlinkClick r:id="rId6"/>
              </a:rPr>
              <a:t>www.cert.org/secure-coding/tools/index.cfm</a:t>
            </a:r>
            <a:r>
              <a:rPr lang="en-US" sz="2000" dirty="0" smtClean="0"/>
              <a:t> </a:t>
            </a:r>
          </a:p>
          <a:p>
            <a:pPr lvl="1"/>
            <a:endParaRPr lang="en-US" sz="2000" dirty="0" smtClean="0"/>
          </a:p>
          <a:p>
            <a:pPr lvl="1"/>
            <a:endParaRPr lang="en-US" sz="2000" dirty="0"/>
          </a:p>
          <a:p>
            <a:pPr lvl="1"/>
            <a:r>
              <a:rPr lang="en-US" sz="2000" dirty="0" smtClean="0"/>
              <a:t>OLI </a:t>
            </a:r>
            <a:r>
              <a:rPr lang="en-US" sz="2000" dirty="0"/>
              <a:t>Course: </a:t>
            </a:r>
            <a:r>
              <a:rPr lang="en-US" sz="2000" dirty="0">
                <a:hlinkClick r:id="rId7"/>
              </a:rPr>
              <a:t>http://</a:t>
            </a:r>
            <a:r>
              <a:rPr lang="en-US" sz="2000" dirty="0" smtClean="0">
                <a:hlinkClick r:id="rId7"/>
              </a:rPr>
              <a:t>oli.cmu.edu/courses/future-2/secure-coding-course-details</a:t>
            </a:r>
            <a:r>
              <a:rPr lang="en-US" sz="2000" dirty="0" smtClean="0"/>
              <a:t> </a:t>
            </a:r>
          </a:p>
          <a:p>
            <a:endParaRPr lang="en-US" sz="2400" dirty="0"/>
          </a:p>
        </p:txBody>
      </p:sp>
      <p:pic>
        <p:nvPicPr>
          <p:cNvPr id="1026" name="Picture 2" descr="U.S. Department of Homeland Security Seal. Build Security In. Setting a higher standard for software assurance.">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1600" y="1828800"/>
            <a:ext cx="45720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1600" y="3859212"/>
            <a:ext cx="5688013"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97000" y="4876800"/>
            <a:ext cx="33607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956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100</a:t>
            </a:fld>
            <a:endParaRPr lang="en-US" dirty="0"/>
          </a:p>
        </p:txBody>
      </p:sp>
      <p:sp>
        <p:nvSpPr>
          <p:cNvPr id="3" name="Title 2"/>
          <p:cNvSpPr>
            <a:spLocks noGrp="1"/>
          </p:cNvSpPr>
          <p:nvPr>
            <p:ph type="title"/>
          </p:nvPr>
        </p:nvSpPr>
        <p:spPr/>
        <p:txBody>
          <a:bodyPr/>
          <a:lstStyle/>
          <a:p>
            <a:r>
              <a:rPr lang="en-US" dirty="0" smtClean="0"/>
              <a:t>Key Terms</a:t>
            </a:r>
            <a:endParaRPr lang="en-US" dirty="0"/>
          </a:p>
        </p:txBody>
      </p:sp>
      <p:sp>
        <p:nvSpPr>
          <p:cNvPr id="4" name="Content Placeholder 3"/>
          <p:cNvSpPr>
            <a:spLocks noGrp="1"/>
          </p:cNvSpPr>
          <p:nvPr>
            <p:ph idx="1"/>
          </p:nvPr>
        </p:nvSpPr>
        <p:spPr/>
        <p:txBody>
          <a:bodyPr>
            <a:normAutofit/>
          </a:bodyPr>
          <a:lstStyle/>
          <a:p>
            <a:r>
              <a:rPr lang="en-US" sz="2000" b="1" dirty="0"/>
              <a:t>Record</a:t>
            </a:r>
            <a:r>
              <a:rPr lang="en-US" sz="2000" dirty="0"/>
              <a:t> -- A collection of related data items. </a:t>
            </a:r>
          </a:p>
          <a:p>
            <a:r>
              <a:rPr lang="en-US" sz="2000" b="1" dirty="0"/>
              <a:t>File</a:t>
            </a:r>
            <a:r>
              <a:rPr lang="en-US" sz="2000" dirty="0"/>
              <a:t> -- A collection of records of the same type. </a:t>
            </a:r>
          </a:p>
          <a:p>
            <a:r>
              <a:rPr lang="en-US" sz="2000" b="1" dirty="0"/>
              <a:t>Database</a:t>
            </a:r>
            <a:r>
              <a:rPr lang="en-US" sz="2000" dirty="0"/>
              <a:t> -- A cross-referenced collection of data. </a:t>
            </a:r>
          </a:p>
          <a:p>
            <a:r>
              <a:rPr lang="en-US" sz="2000" b="1" dirty="0"/>
              <a:t>DBMS</a:t>
            </a:r>
            <a:r>
              <a:rPr lang="en-US" sz="2000" dirty="0"/>
              <a:t> -- Manages and controls the database. </a:t>
            </a:r>
          </a:p>
          <a:p>
            <a:r>
              <a:rPr lang="en-US" sz="2000" b="1" dirty="0"/>
              <a:t>Tuple</a:t>
            </a:r>
            <a:r>
              <a:rPr lang="en-US" sz="2000" dirty="0"/>
              <a:t> -- A row in a two-dimensional database. </a:t>
            </a:r>
          </a:p>
          <a:p>
            <a:r>
              <a:rPr lang="en-US" sz="2000" b="1" dirty="0"/>
              <a:t>Attribute</a:t>
            </a:r>
            <a:r>
              <a:rPr lang="en-US" sz="2000" dirty="0"/>
              <a:t> -- A column in a two-dimensional database. </a:t>
            </a:r>
          </a:p>
          <a:p>
            <a:r>
              <a:rPr lang="en-US" sz="2000" b="1" dirty="0"/>
              <a:t>Primary key </a:t>
            </a:r>
            <a:r>
              <a:rPr lang="en-US" sz="2000" dirty="0"/>
              <a:t>-- Columns that make each row unique. (Every row of a table must include a primary key.) </a:t>
            </a:r>
          </a:p>
          <a:p>
            <a:r>
              <a:rPr lang="en-US" sz="2000" b="1" dirty="0"/>
              <a:t>View</a:t>
            </a:r>
            <a:r>
              <a:rPr lang="en-US" sz="2000" dirty="0"/>
              <a:t> -- A virtual relation defined by the database administrator in order to keep subjects from viewing certain data. </a:t>
            </a:r>
          </a:p>
          <a:p>
            <a:r>
              <a:rPr lang="en-US" sz="2000" b="1" dirty="0"/>
              <a:t>Foreign key </a:t>
            </a:r>
            <a:r>
              <a:rPr lang="en-US" sz="2000" dirty="0"/>
              <a:t>-- An attribute of one table that is related to the primary key of another table. </a:t>
            </a:r>
          </a:p>
          <a:p>
            <a:r>
              <a:rPr lang="en-US" sz="2000" b="1" dirty="0"/>
              <a:t>Cell</a:t>
            </a:r>
            <a:r>
              <a:rPr lang="en-US" sz="2000" dirty="0"/>
              <a:t> -- An intersection of a row and a column. </a:t>
            </a:r>
          </a:p>
          <a:p>
            <a:r>
              <a:rPr lang="en-US" sz="2000" b="1" dirty="0"/>
              <a:t>Schema</a:t>
            </a:r>
            <a:r>
              <a:rPr lang="en-US" sz="2000" dirty="0"/>
              <a:t> -- Defines the structure of the database. </a:t>
            </a:r>
          </a:p>
          <a:p>
            <a:r>
              <a:rPr lang="en-US" sz="2000" b="1" dirty="0"/>
              <a:t>Data dictionary </a:t>
            </a:r>
            <a:r>
              <a:rPr lang="en-US" sz="2000" dirty="0"/>
              <a:t>-- Central repository of data elements and their relationships.</a:t>
            </a:r>
          </a:p>
          <a:p>
            <a:endParaRPr lang="en-US" sz="2000" dirty="0"/>
          </a:p>
        </p:txBody>
      </p:sp>
    </p:spTree>
    <p:extLst>
      <p:ext uri="{BB962C8B-B14F-4D97-AF65-F5344CB8AC3E}">
        <p14:creationId xmlns:p14="http://schemas.microsoft.com/office/powerpoint/2010/main" val="2618408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101</a:t>
            </a:fld>
            <a:endParaRPr lang="en-US" dirty="0"/>
          </a:p>
        </p:txBody>
      </p:sp>
      <p:sp>
        <p:nvSpPr>
          <p:cNvPr id="3" name="Title 2"/>
          <p:cNvSpPr>
            <a:spLocks noGrp="1"/>
          </p:cNvSpPr>
          <p:nvPr>
            <p:ph type="title"/>
          </p:nvPr>
        </p:nvSpPr>
        <p:spPr/>
        <p:txBody>
          <a:bodyPr/>
          <a:lstStyle/>
          <a:p>
            <a:r>
              <a:rPr lang="en-US" dirty="0" smtClean="0"/>
              <a:t>Key Terms…</a:t>
            </a:r>
            <a:endParaRPr lang="en-US" dirty="0"/>
          </a:p>
        </p:txBody>
      </p:sp>
      <p:sp>
        <p:nvSpPr>
          <p:cNvPr id="4" name="Content Placeholder 3"/>
          <p:cNvSpPr>
            <a:spLocks noGrp="1"/>
          </p:cNvSpPr>
          <p:nvPr>
            <p:ph idx="1"/>
          </p:nvPr>
        </p:nvSpPr>
        <p:spPr/>
        <p:txBody>
          <a:bodyPr>
            <a:normAutofit fontScale="47500" lnSpcReduction="20000"/>
          </a:bodyPr>
          <a:lstStyle/>
          <a:p>
            <a:r>
              <a:rPr lang="en-US" dirty="0"/>
              <a:t>Database A collection of data stored in a meaningful way that enables multiple users and applications to access, view, and modify data as needed. </a:t>
            </a:r>
          </a:p>
          <a:p>
            <a:r>
              <a:rPr lang="en-US" dirty="0"/>
              <a:t>Database management system (DBMS) Enforces access control restrictions, provides data integrity and redundancy, and sets up different procedures for data management manipulation. </a:t>
            </a:r>
          </a:p>
          <a:p>
            <a:r>
              <a:rPr lang="en-US" dirty="0"/>
              <a:t>Relational database model Uses attributes ( columns) and tuples (rows) to contain and organize information. </a:t>
            </a:r>
          </a:p>
          <a:p>
            <a:r>
              <a:rPr lang="en-US" dirty="0"/>
              <a:t>Hierarchical data model Combines records and fields that are related in a logical tree structure. </a:t>
            </a:r>
          </a:p>
          <a:p>
            <a:r>
              <a:rPr lang="en-US" dirty="0"/>
              <a:t>Object-oriented database Designed to handle a variety of data (images, audio, documents, video), which is more dynamic in nature than a relational database. </a:t>
            </a:r>
          </a:p>
          <a:p>
            <a:r>
              <a:rPr lang="en-US" dirty="0"/>
              <a:t>Object-relational database (ORD) Uses object-relational database management system (ORDBMS) and is a relational database with a software front end that is written in an object-oriented programming language. </a:t>
            </a:r>
          </a:p>
          <a:p>
            <a:r>
              <a:rPr lang="en-US" dirty="0"/>
              <a:t>Schema Database structure that is described in a formal language supported by the database management system (DBMS). It is used to describe how data will be organized. </a:t>
            </a:r>
          </a:p>
          <a:p>
            <a:r>
              <a:rPr lang="en-US" dirty="0"/>
              <a:t>Data dictionary A central collection of data element definitions, schema objects, and reference keys. </a:t>
            </a:r>
          </a:p>
          <a:p>
            <a:r>
              <a:rPr lang="en-US" dirty="0"/>
              <a:t>Primary key An identifier of a row and is used for indexing in relational databases. </a:t>
            </a:r>
          </a:p>
          <a:p>
            <a:r>
              <a:rPr lang="en-US" dirty="0"/>
              <a:t>Rollback An operation that ends a current transaction and cancels all the recent changes to the database until the previous checkpoint/ commit point. </a:t>
            </a:r>
          </a:p>
          <a:p>
            <a:r>
              <a:rPr lang="en-US" dirty="0"/>
              <a:t>Two-phase commit A mechanism that is another control used in databases to ensure the integrity of the data held within the database. </a:t>
            </a:r>
          </a:p>
          <a:p>
            <a:r>
              <a:rPr lang="en-US" dirty="0"/>
              <a:t>Cell suppression A technique used to hide specific cells that contain sensitive information. </a:t>
            </a:r>
          </a:p>
          <a:p>
            <a:r>
              <a:rPr lang="en-US" dirty="0"/>
              <a:t>Noise and perturbation A technique of inserting bogus information in the hopes of misdirecting an attacker or confusing the matter enough that the actual attack will not be fruitful. </a:t>
            </a:r>
          </a:p>
          <a:p>
            <a:r>
              <a:rPr lang="en-US" dirty="0"/>
              <a:t>Data warehousing Combines data from multiple databases or data sources into a large database for the purpose of providing more extensive information retrieval and data analysis. </a:t>
            </a:r>
          </a:p>
          <a:p>
            <a:r>
              <a:rPr lang="en-US" dirty="0"/>
              <a:t>Data mining Otherwise known as knowledge discovery in database (KDD), which is the process of massaging the data held in the data warehouse into more useful information.</a:t>
            </a:r>
          </a:p>
          <a:p>
            <a:endParaRPr lang="en-US" dirty="0"/>
          </a:p>
        </p:txBody>
      </p:sp>
    </p:spTree>
    <p:extLst>
      <p:ext uri="{BB962C8B-B14F-4D97-AF65-F5344CB8AC3E}">
        <p14:creationId xmlns:p14="http://schemas.microsoft.com/office/powerpoint/2010/main" val="3524961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Application Security</a:t>
            </a:r>
            <a:endParaRPr lang="en-US" dirty="0"/>
          </a:p>
        </p:txBody>
      </p:sp>
      <p:sp>
        <p:nvSpPr>
          <p:cNvPr id="3" name="Subtitle 2"/>
          <p:cNvSpPr>
            <a:spLocks noGrp="1"/>
          </p:cNvSpPr>
          <p:nvPr>
            <p:ph type="subTitle" idx="1"/>
          </p:nvPr>
        </p:nvSpPr>
        <p:spPr/>
        <p:txBody>
          <a:bodyPr/>
          <a:lstStyle/>
          <a:p>
            <a:r>
              <a:rPr lang="en-US" dirty="0" smtClean="0"/>
              <a:t>Auditor Perspective – Courtesy of Mike Schiller</a:t>
            </a:r>
            <a:endParaRPr lang="en-US" dirty="0"/>
          </a:p>
        </p:txBody>
      </p:sp>
    </p:spTree>
    <p:extLst>
      <p:ext uri="{BB962C8B-B14F-4D97-AF65-F5344CB8AC3E}">
        <p14:creationId xmlns:p14="http://schemas.microsoft.com/office/powerpoint/2010/main" val="672819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Apply Defense in Depth</a:t>
            </a:r>
          </a:p>
          <a:p>
            <a:r>
              <a:rPr lang="en-US" dirty="0" smtClean="0"/>
              <a:t>Use a Positive Security Model</a:t>
            </a:r>
          </a:p>
          <a:p>
            <a:r>
              <a:rPr lang="en-US" dirty="0" smtClean="0"/>
              <a:t>Fail Safely</a:t>
            </a:r>
          </a:p>
          <a:p>
            <a:r>
              <a:rPr lang="en-US" dirty="0" smtClean="0"/>
              <a:t>Run with Least Privilege</a:t>
            </a:r>
          </a:p>
          <a:p>
            <a:r>
              <a:rPr lang="en-US" dirty="0" smtClean="0"/>
              <a:t>Avoid Security by Obscurity</a:t>
            </a:r>
          </a:p>
          <a:p>
            <a:r>
              <a:rPr lang="en-US" dirty="0" smtClean="0"/>
              <a:t>Keep Security Simple</a:t>
            </a:r>
          </a:p>
          <a:p>
            <a:r>
              <a:rPr lang="en-US" dirty="0" smtClean="0"/>
              <a:t>Detect Intrusions and Keep Logs</a:t>
            </a:r>
          </a:p>
          <a:p>
            <a:r>
              <a:rPr lang="en-US" dirty="0" smtClean="0"/>
              <a:t>Establish Secure Defaults</a:t>
            </a:r>
            <a:endParaRPr lang="en-US" dirty="0"/>
          </a:p>
        </p:txBody>
      </p:sp>
      <p:sp>
        <p:nvSpPr>
          <p:cNvPr id="27649" name="Title 1"/>
          <p:cNvSpPr>
            <a:spLocks noGrp="1"/>
          </p:cNvSpPr>
          <p:nvPr>
            <p:ph type="title"/>
          </p:nvPr>
        </p:nvSpPr>
        <p:spPr/>
        <p:txBody>
          <a:bodyPr/>
          <a:lstStyle/>
          <a:p>
            <a:r>
              <a:rPr lang="en-US" smtClean="0"/>
              <a:t>Application Security Best Practices</a:t>
            </a:r>
          </a:p>
        </p:txBody>
      </p:sp>
      <p:sp>
        <p:nvSpPr>
          <p:cNvPr id="9" name="Slide Number Placeholder 8"/>
          <p:cNvSpPr>
            <a:spLocks noGrp="1"/>
          </p:cNvSpPr>
          <p:nvPr>
            <p:ph type="sldNum" sz="quarter" idx="10"/>
          </p:nvPr>
        </p:nvSpPr>
        <p:spPr/>
        <p:txBody>
          <a:bodyPr/>
          <a:lstStyle/>
          <a:p>
            <a:fld id="{FB124A42-3BFC-4002-A422-5D3896DD5E41}" type="slidenum">
              <a:rPr lang="en-US" smtClean="0"/>
              <a:pPr/>
              <a:t>103</a:t>
            </a:fld>
            <a:endParaRPr lang="en-US" dirty="0"/>
          </a:p>
        </p:txBody>
      </p:sp>
    </p:spTree>
    <p:extLst>
      <p:ext uri="{BB962C8B-B14F-4D97-AF65-F5344CB8AC3E}">
        <p14:creationId xmlns:p14="http://schemas.microsoft.com/office/powerpoint/2010/main" val="3248229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Data Input Controls</a:t>
            </a:r>
          </a:p>
          <a:p>
            <a:r>
              <a:rPr lang="en-US" dirty="0" smtClean="0"/>
              <a:t>Interface Controls</a:t>
            </a:r>
          </a:p>
          <a:p>
            <a:r>
              <a:rPr lang="en-US" dirty="0" smtClean="0"/>
              <a:t>Audit Trails</a:t>
            </a:r>
          </a:p>
          <a:p>
            <a:r>
              <a:rPr lang="en-US" dirty="0" smtClean="0"/>
              <a:t>Access Controls</a:t>
            </a:r>
          </a:p>
          <a:p>
            <a:r>
              <a:rPr lang="en-US" dirty="0" smtClean="0"/>
              <a:t>Software Change Controls</a:t>
            </a:r>
          </a:p>
          <a:p>
            <a:r>
              <a:rPr lang="en-US" dirty="0" smtClean="0"/>
              <a:t>Backup and Recovery</a:t>
            </a:r>
          </a:p>
          <a:p>
            <a:r>
              <a:rPr lang="en-US" dirty="0" smtClean="0"/>
              <a:t>Data Retention and Classification</a:t>
            </a:r>
          </a:p>
          <a:p>
            <a:r>
              <a:rPr lang="en-US" dirty="0" smtClean="0"/>
              <a:t>Infrastructure Controls</a:t>
            </a:r>
            <a:endParaRPr lang="en-US" dirty="0"/>
          </a:p>
        </p:txBody>
      </p:sp>
      <p:sp>
        <p:nvSpPr>
          <p:cNvPr id="29697" name="Title 1"/>
          <p:cNvSpPr>
            <a:spLocks noGrp="1"/>
          </p:cNvSpPr>
          <p:nvPr>
            <p:ph type="title"/>
          </p:nvPr>
        </p:nvSpPr>
        <p:spPr/>
        <p:txBody>
          <a:bodyPr/>
          <a:lstStyle/>
          <a:p>
            <a:r>
              <a:rPr lang="en-US" altLang="ja-JP" smtClean="0"/>
              <a:t>Application Control Categories </a:t>
            </a:r>
            <a:endParaRPr lang="en-US" smtClean="0"/>
          </a:p>
        </p:txBody>
      </p:sp>
      <p:sp>
        <p:nvSpPr>
          <p:cNvPr id="9" name="Slide Number Placeholder 8"/>
          <p:cNvSpPr>
            <a:spLocks noGrp="1"/>
          </p:cNvSpPr>
          <p:nvPr>
            <p:ph type="sldNum" sz="quarter" idx="10"/>
          </p:nvPr>
        </p:nvSpPr>
        <p:spPr/>
        <p:txBody>
          <a:bodyPr/>
          <a:lstStyle/>
          <a:p>
            <a:fld id="{FB124A42-3BFC-4002-A422-5D3896DD5E41}" type="slidenum">
              <a:rPr lang="en-US" smtClean="0"/>
              <a:pPr/>
              <a:t>104</a:t>
            </a:fld>
            <a:endParaRPr lang="en-US" dirty="0"/>
          </a:p>
        </p:txBody>
      </p:sp>
    </p:spTree>
    <p:extLst>
      <p:ext uri="{BB962C8B-B14F-4D97-AF65-F5344CB8AC3E}">
        <p14:creationId xmlns:p14="http://schemas.microsoft.com/office/powerpoint/2010/main" val="252686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Prohibit alphanumeric characters in numeric fields.</a:t>
            </a:r>
          </a:p>
          <a:p>
            <a:r>
              <a:rPr lang="en-US" dirty="0" smtClean="0"/>
              <a:t>Require input in the correct format (such as MMDDYY or HHMM) or transform input into the correct format.</a:t>
            </a:r>
          </a:p>
          <a:p>
            <a:r>
              <a:rPr lang="en-US" dirty="0" smtClean="0"/>
              <a:t>Perform ‘reasonableness’ checks. </a:t>
            </a:r>
          </a:p>
          <a:p>
            <a:r>
              <a:rPr lang="en-US" dirty="0" smtClean="0"/>
              <a:t>Prohibit invalid entries when there are finite choices. </a:t>
            </a:r>
          </a:p>
          <a:p>
            <a:r>
              <a:rPr lang="en-US" dirty="0" smtClean="0"/>
              <a:t>Prohibit duplicate entries for data which is intended to be unique. </a:t>
            </a:r>
            <a:endParaRPr lang="en-US" dirty="0"/>
          </a:p>
        </p:txBody>
      </p:sp>
      <p:sp>
        <p:nvSpPr>
          <p:cNvPr id="31745" name="Title 1"/>
          <p:cNvSpPr>
            <a:spLocks noGrp="1"/>
          </p:cNvSpPr>
          <p:nvPr>
            <p:ph type="title"/>
          </p:nvPr>
        </p:nvSpPr>
        <p:spPr/>
        <p:txBody>
          <a:bodyPr/>
          <a:lstStyle/>
          <a:p>
            <a:r>
              <a:rPr lang="en-US" smtClean="0"/>
              <a:t>Data Input Controls</a:t>
            </a:r>
          </a:p>
        </p:txBody>
      </p:sp>
      <p:sp>
        <p:nvSpPr>
          <p:cNvPr id="9" name="Slide Number Placeholder 8"/>
          <p:cNvSpPr>
            <a:spLocks noGrp="1"/>
          </p:cNvSpPr>
          <p:nvPr>
            <p:ph type="sldNum" sz="quarter" idx="10"/>
          </p:nvPr>
        </p:nvSpPr>
        <p:spPr/>
        <p:txBody>
          <a:bodyPr/>
          <a:lstStyle/>
          <a:p>
            <a:fld id="{FB124A42-3BFC-4002-A422-5D3896DD5E41}" type="slidenum">
              <a:rPr lang="en-US" smtClean="0"/>
              <a:pPr/>
              <a:t>105</a:t>
            </a:fld>
            <a:endParaRPr lang="en-US" dirty="0"/>
          </a:p>
        </p:txBody>
      </p:sp>
    </p:spTree>
    <p:extLst>
      <p:ext uri="{BB962C8B-B14F-4D97-AF65-F5344CB8AC3E}">
        <p14:creationId xmlns:p14="http://schemas.microsoft.com/office/powerpoint/2010/main" val="3337722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lnSpcReduction="20000"/>
          </a:bodyPr>
          <a:lstStyle/>
          <a:p>
            <a:r>
              <a:rPr lang="en-US" dirty="0" smtClean="0"/>
              <a:t>Perform ‘logic’ checks. </a:t>
            </a:r>
          </a:p>
          <a:p>
            <a:endParaRPr lang="en-US" dirty="0" smtClean="0"/>
          </a:p>
          <a:p>
            <a:r>
              <a:rPr lang="en-US" dirty="0" smtClean="0"/>
              <a:t>Prohibit execution until valid data is entered into all required fields.</a:t>
            </a:r>
          </a:p>
          <a:p>
            <a:endParaRPr lang="en-US" dirty="0" smtClean="0"/>
          </a:p>
          <a:p>
            <a:r>
              <a:rPr lang="en-US" dirty="0" smtClean="0"/>
              <a:t>Perform ‘calculation’ checks on inputs. </a:t>
            </a:r>
          </a:p>
          <a:p>
            <a:endParaRPr lang="en-US" dirty="0" smtClean="0"/>
          </a:p>
          <a:p>
            <a:r>
              <a:rPr lang="en-US" dirty="0" smtClean="0"/>
              <a:t>Implement programmed cutoff controls to prevent users from recording transactions in the wrong period. </a:t>
            </a:r>
          </a:p>
          <a:p>
            <a:endParaRPr lang="en-US" dirty="0" smtClean="0"/>
          </a:p>
          <a:p>
            <a:r>
              <a:rPr lang="en-US" dirty="0" smtClean="0"/>
              <a:t>Use error or exception reports when up-front validation is not possible. </a:t>
            </a:r>
            <a:endParaRPr lang="en-US" dirty="0"/>
          </a:p>
        </p:txBody>
      </p:sp>
      <p:sp>
        <p:nvSpPr>
          <p:cNvPr id="33793" name="Title 1"/>
          <p:cNvSpPr>
            <a:spLocks noGrp="1"/>
          </p:cNvSpPr>
          <p:nvPr>
            <p:ph type="title"/>
          </p:nvPr>
        </p:nvSpPr>
        <p:spPr/>
        <p:txBody>
          <a:bodyPr/>
          <a:lstStyle/>
          <a:p>
            <a:r>
              <a:rPr lang="en-US" smtClean="0"/>
              <a:t>Data Input Controls</a:t>
            </a:r>
          </a:p>
        </p:txBody>
      </p:sp>
      <p:sp>
        <p:nvSpPr>
          <p:cNvPr id="7" name="Slide Number Placeholder 6"/>
          <p:cNvSpPr>
            <a:spLocks noGrp="1"/>
          </p:cNvSpPr>
          <p:nvPr>
            <p:ph type="sldNum" sz="quarter" idx="10"/>
          </p:nvPr>
        </p:nvSpPr>
        <p:spPr/>
        <p:txBody>
          <a:bodyPr/>
          <a:lstStyle/>
          <a:p>
            <a:fld id="{FB124A42-3BFC-4002-A422-5D3896DD5E41}" type="slidenum">
              <a:rPr lang="en-US" smtClean="0"/>
              <a:pPr/>
              <a:t>106</a:t>
            </a:fld>
            <a:endParaRPr lang="en-US" dirty="0"/>
          </a:p>
        </p:txBody>
      </p:sp>
    </p:spTree>
    <p:extLst>
      <p:ext uri="{BB962C8B-B14F-4D97-AF65-F5344CB8AC3E}">
        <p14:creationId xmlns:p14="http://schemas.microsoft.com/office/powerpoint/2010/main" val="582020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lnSpcReduction="10000"/>
          </a:bodyPr>
          <a:lstStyle/>
          <a:p>
            <a:r>
              <a:rPr lang="en-US" dirty="0" smtClean="0"/>
              <a:t>Ensure data is transmitted completely and accurately. </a:t>
            </a:r>
          </a:p>
          <a:p>
            <a:r>
              <a:rPr lang="en-US" dirty="0" smtClean="0"/>
              <a:t>Generate control totals (e.g. hash totals, record counts and total amounts). </a:t>
            </a:r>
          </a:p>
          <a:p>
            <a:r>
              <a:rPr lang="en-US" dirty="0" smtClean="0"/>
              <a:t>Generate exception or reconciliation reports for items that did not successfully transmit. </a:t>
            </a:r>
          </a:p>
          <a:p>
            <a:r>
              <a:rPr lang="en-US" dirty="0" smtClean="0"/>
              <a:t>Secure data files that contain interface source or target information</a:t>
            </a:r>
          </a:p>
          <a:p>
            <a:r>
              <a:rPr lang="en-US" dirty="0" smtClean="0"/>
              <a:t>Apply controls from Data Input Controls section and generate applicable exception reports. </a:t>
            </a:r>
          </a:p>
          <a:p>
            <a:r>
              <a:rPr lang="en-US" dirty="0" smtClean="0"/>
              <a:t>Execute periodic ‘sync’ processes to detect any inconsistencies in data kept on multiple systems. </a:t>
            </a:r>
            <a:endParaRPr lang="en-US" dirty="0"/>
          </a:p>
        </p:txBody>
      </p:sp>
      <p:sp>
        <p:nvSpPr>
          <p:cNvPr id="35841" name="Title 1"/>
          <p:cNvSpPr>
            <a:spLocks noGrp="1"/>
          </p:cNvSpPr>
          <p:nvPr>
            <p:ph type="title"/>
          </p:nvPr>
        </p:nvSpPr>
        <p:spPr/>
        <p:txBody>
          <a:bodyPr/>
          <a:lstStyle/>
          <a:p>
            <a:r>
              <a:rPr lang="en-US" smtClean="0"/>
              <a:t>Interface Controls</a:t>
            </a:r>
          </a:p>
        </p:txBody>
      </p:sp>
      <p:sp>
        <p:nvSpPr>
          <p:cNvPr id="7" name="Slide Number Placeholder 6"/>
          <p:cNvSpPr>
            <a:spLocks noGrp="1"/>
          </p:cNvSpPr>
          <p:nvPr>
            <p:ph type="sldNum" sz="quarter" idx="10"/>
          </p:nvPr>
        </p:nvSpPr>
        <p:spPr/>
        <p:txBody>
          <a:bodyPr/>
          <a:lstStyle/>
          <a:p>
            <a:fld id="{FB124A42-3BFC-4002-A422-5D3896DD5E41}" type="slidenum">
              <a:rPr lang="en-US" smtClean="0"/>
              <a:pPr/>
              <a:t>107</a:t>
            </a:fld>
            <a:endParaRPr lang="en-US" dirty="0"/>
          </a:p>
        </p:txBody>
      </p:sp>
    </p:spTree>
    <p:extLst>
      <p:ext uri="{BB962C8B-B14F-4D97-AF65-F5344CB8AC3E}">
        <p14:creationId xmlns:p14="http://schemas.microsoft.com/office/powerpoint/2010/main" val="4271373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lnSpcReduction="10000"/>
          </a:bodyPr>
          <a:lstStyle/>
          <a:p>
            <a:r>
              <a:rPr lang="en-US" dirty="0" smtClean="0"/>
              <a:t>Capture data on changes. </a:t>
            </a:r>
          </a:p>
          <a:p>
            <a:pPr lvl="1"/>
            <a:r>
              <a:rPr lang="en-US" dirty="0" smtClean="0"/>
              <a:t>Old and new values, who made the change, and when it was made. </a:t>
            </a:r>
          </a:p>
          <a:p>
            <a:endParaRPr lang="en-US" dirty="0" smtClean="0"/>
          </a:p>
          <a:p>
            <a:r>
              <a:rPr lang="en-US" dirty="0" smtClean="0"/>
              <a:t>Secure audit trail data. </a:t>
            </a:r>
          </a:p>
          <a:p>
            <a:endParaRPr lang="en-US" dirty="0" smtClean="0"/>
          </a:p>
          <a:p>
            <a:r>
              <a:rPr lang="en-US" dirty="0" smtClean="0"/>
              <a:t>Retain audit trails to aid investigations into errors or inappropriate activities.</a:t>
            </a:r>
          </a:p>
          <a:p>
            <a:endParaRPr lang="en-US" dirty="0" smtClean="0"/>
          </a:p>
          <a:p>
            <a:r>
              <a:rPr lang="en-US" dirty="0" smtClean="0"/>
              <a:t>Provide a means to trace a transaction or piece of data from the beginning to the end of the process. </a:t>
            </a:r>
            <a:endParaRPr lang="en-US" dirty="0"/>
          </a:p>
        </p:txBody>
      </p:sp>
      <p:sp>
        <p:nvSpPr>
          <p:cNvPr id="37889" name="Title 1"/>
          <p:cNvSpPr>
            <a:spLocks noGrp="1"/>
          </p:cNvSpPr>
          <p:nvPr>
            <p:ph type="title"/>
          </p:nvPr>
        </p:nvSpPr>
        <p:spPr/>
        <p:txBody>
          <a:bodyPr/>
          <a:lstStyle/>
          <a:p>
            <a:r>
              <a:rPr lang="en-US" smtClean="0"/>
              <a:t>Audit Trails</a:t>
            </a:r>
          </a:p>
        </p:txBody>
      </p:sp>
      <p:sp>
        <p:nvSpPr>
          <p:cNvPr id="7" name="Slide Number Placeholder 6"/>
          <p:cNvSpPr>
            <a:spLocks noGrp="1"/>
          </p:cNvSpPr>
          <p:nvPr>
            <p:ph type="sldNum" sz="quarter" idx="10"/>
          </p:nvPr>
        </p:nvSpPr>
        <p:spPr/>
        <p:txBody>
          <a:bodyPr/>
          <a:lstStyle/>
          <a:p>
            <a:fld id="{FB124A42-3BFC-4002-A422-5D3896DD5E41}" type="slidenum">
              <a:rPr lang="en-US" smtClean="0"/>
              <a:pPr/>
              <a:t>108</a:t>
            </a:fld>
            <a:endParaRPr lang="en-US" dirty="0"/>
          </a:p>
        </p:txBody>
      </p:sp>
    </p:spTree>
    <p:extLst>
      <p:ext uri="{BB962C8B-B14F-4D97-AF65-F5344CB8AC3E}">
        <p14:creationId xmlns:p14="http://schemas.microsoft.com/office/powerpoint/2010/main" val="128661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lnSpcReduction="10000"/>
          </a:bodyPr>
          <a:lstStyle/>
          <a:p>
            <a:r>
              <a:rPr lang="en-US" dirty="0" smtClean="0"/>
              <a:t>Authentication capabilities</a:t>
            </a:r>
          </a:p>
          <a:p>
            <a:r>
              <a:rPr lang="en-US" dirty="0" smtClean="0"/>
              <a:t>Password controls – complexity, aging, lockout</a:t>
            </a:r>
          </a:p>
          <a:p>
            <a:r>
              <a:rPr lang="en-US" dirty="0" smtClean="0"/>
              <a:t>Authorization capabilities</a:t>
            </a:r>
          </a:p>
          <a:p>
            <a:r>
              <a:rPr lang="en-US" dirty="0" smtClean="0"/>
              <a:t>Administrator function</a:t>
            </a:r>
          </a:p>
          <a:p>
            <a:r>
              <a:rPr lang="en-US" dirty="0" smtClean="0"/>
              <a:t>Account management processes</a:t>
            </a:r>
          </a:p>
          <a:p>
            <a:r>
              <a:rPr lang="en-US" dirty="0" smtClean="0"/>
              <a:t>Suspension of access after termination or job change</a:t>
            </a:r>
          </a:p>
          <a:p>
            <a:r>
              <a:rPr lang="en-US" dirty="0" smtClean="0"/>
              <a:t>Workflow approvals</a:t>
            </a:r>
          </a:p>
          <a:p>
            <a:r>
              <a:rPr lang="en-US" dirty="0" smtClean="0"/>
              <a:t>Timeout</a:t>
            </a:r>
          </a:p>
          <a:p>
            <a:r>
              <a:rPr lang="en-US" dirty="0" smtClean="0"/>
              <a:t>Encryption</a:t>
            </a:r>
          </a:p>
          <a:p>
            <a:r>
              <a:rPr lang="en-US" dirty="0" smtClean="0"/>
              <a:t>Segregation of duties</a:t>
            </a:r>
            <a:endParaRPr lang="en-US" dirty="0"/>
          </a:p>
        </p:txBody>
      </p:sp>
      <p:sp>
        <p:nvSpPr>
          <p:cNvPr id="39937" name="Title 1"/>
          <p:cNvSpPr>
            <a:spLocks noGrp="1"/>
          </p:cNvSpPr>
          <p:nvPr>
            <p:ph type="title"/>
          </p:nvPr>
        </p:nvSpPr>
        <p:spPr/>
        <p:txBody>
          <a:bodyPr/>
          <a:lstStyle/>
          <a:p>
            <a:r>
              <a:rPr lang="en-US" smtClean="0"/>
              <a:t>Access Controls</a:t>
            </a:r>
          </a:p>
        </p:txBody>
      </p:sp>
      <p:sp>
        <p:nvSpPr>
          <p:cNvPr id="7" name="Slide Number Placeholder 6"/>
          <p:cNvSpPr>
            <a:spLocks noGrp="1"/>
          </p:cNvSpPr>
          <p:nvPr>
            <p:ph type="sldNum" sz="quarter" idx="10"/>
          </p:nvPr>
        </p:nvSpPr>
        <p:spPr/>
        <p:txBody>
          <a:bodyPr/>
          <a:lstStyle/>
          <a:p>
            <a:fld id="{FB124A42-3BFC-4002-A422-5D3896DD5E41}" type="slidenum">
              <a:rPr lang="en-US" smtClean="0"/>
              <a:pPr/>
              <a:t>109</a:t>
            </a:fld>
            <a:endParaRPr lang="en-US" dirty="0"/>
          </a:p>
        </p:txBody>
      </p:sp>
    </p:spTree>
    <p:extLst>
      <p:ext uri="{BB962C8B-B14F-4D97-AF65-F5344CB8AC3E}">
        <p14:creationId xmlns:p14="http://schemas.microsoft.com/office/powerpoint/2010/main" val="1105223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l="43333" t="15556" r="3947" b="19157"/>
          <a:stretch/>
        </p:blipFill>
        <p:spPr bwMode="auto">
          <a:xfrm>
            <a:off x="4800600" y="1828800"/>
            <a:ext cx="4266758" cy="3962860"/>
          </a:xfrm>
          <a:prstGeom prst="ellipse">
            <a:avLst/>
          </a:prstGeom>
          <a:noFill/>
          <a:ln>
            <a:noFill/>
          </a:ln>
          <a:effectLst>
            <a:outerShdw dist="35921" dir="2700000" algn="ctr" rotWithShape="0">
              <a:schemeClr val="bg2"/>
            </a:outerShdw>
            <a:softEdge rad="635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76200" y="1066800"/>
            <a:ext cx="5029200" cy="5355312"/>
          </a:xfrm>
          <a:prstGeom prst="rect">
            <a:avLst/>
          </a:prstGeom>
        </p:spPr>
        <p:txBody>
          <a:bodyPr wrap="square">
            <a:spAutoFit/>
          </a:bodyPr>
          <a:lstStyle/>
          <a:p>
            <a:r>
              <a:rPr lang="en-US" dirty="0">
                <a:solidFill>
                  <a:schemeClr val="bg1"/>
                </a:solidFill>
              </a:rPr>
              <a:t>Caudill says that by publishing their code, he and Wilson are hoping to start that security process. But even they hesitate to release every possible attack against USB devices. They’re working on another exploit that would invisibly inject malware into files as they are copied from a USB device to a computer. By hiding another USB-infecting function in that malware, Caudill says it would be possible to quickly spread the malicious code from any USB stick that’s connected to a PC and back to any new USB plugged into the infected computer. That two-way infection trick could potentially enable a USB-carried malware epidemic. Caudill considers that attack so dangerous that even he and Wilson are still debating whether to release it.</a:t>
            </a:r>
          </a:p>
          <a:p>
            <a:r>
              <a:rPr lang="en-US" dirty="0">
                <a:solidFill>
                  <a:schemeClr val="bg1"/>
                </a:solidFill>
              </a:rPr>
              <a:t>“There’s a tough balance between proving that it’s possible and making it easy for people to actually do it,” he says. “There’s an ethical dilemma there. We want to make sure we’re on the right side of it.”</a:t>
            </a:r>
          </a:p>
        </p:txBody>
      </p:sp>
      <p:sp>
        <p:nvSpPr>
          <p:cNvPr id="3" name="Title 2"/>
          <p:cNvSpPr>
            <a:spLocks noGrp="1"/>
          </p:cNvSpPr>
          <p:nvPr>
            <p:ph type="title"/>
          </p:nvPr>
        </p:nvSpPr>
        <p:spPr/>
        <p:txBody>
          <a:bodyPr/>
          <a:lstStyle/>
          <a:p>
            <a:r>
              <a:rPr lang="en-US" dirty="0" smtClean="0"/>
              <a:t>BA-A-A-A-DD USB!!!</a:t>
            </a:r>
            <a:endParaRPr lang="en-US" dirty="0"/>
          </a:p>
        </p:txBody>
      </p:sp>
      <p:sp>
        <p:nvSpPr>
          <p:cNvPr id="4" name="Rectangle 3"/>
          <p:cNvSpPr/>
          <p:nvPr/>
        </p:nvSpPr>
        <p:spPr>
          <a:xfrm>
            <a:off x="2733560" y="6488668"/>
            <a:ext cx="4134080" cy="369332"/>
          </a:xfrm>
          <a:prstGeom prst="rect">
            <a:avLst/>
          </a:prstGeom>
        </p:spPr>
        <p:txBody>
          <a:bodyPr wrap="none">
            <a:spAutoFit/>
          </a:bodyPr>
          <a:lstStyle/>
          <a:p>
            <a:r>
              <a:rPr lang="en-US" dirty="0">
                <a:solidFill>
                  <a:schemeClr val="bg1"/>
                </a:solidFill>
              </a:rPr>
              <a:t>https://github.com/adamcaudill/Psychson</a:t>
            </a:r>
          </a:p>
        </p:txBody>
      </p:sp>
      <p:sp>
        <p:nvSpPr>
          <p:cNvPr id="5" name="Rectangle 4"/>
          <p:cNvSpPr/>
          <p:nvPr/>
        </p:nvSpPr>
        <p:spPr>
          <a:xfrm>
            <a:off x="5181600" y="5678269"/>
            <a:ext cx="3962400" cy="646331"/>
          </a:xfrm>
          <a:prstGeom prst="rect">
            <a:avLst/>
          </a:prstGeom>
        </p:spPr>
        <p:txBody>
          <a:bodyPr wrap="square">
            <a:spAutoFit/>
          </a:bodyPr>
          <a:lstStyle/>
          <a:p>
            <a:r>
              <a:rPr lang="en-US" dirty="0">
                <a:solidFill>
                  <a:schemeClr val="bg1"/>
                </a:solidFill>
              </a:rPr>
              <a:t>http://www.wired.com/2014/10/code-published-for-unfixable-usb-attack/</a:t>
            </a:r>
          </a:p>
        </p:txBody>
      </p:sp>
    </p:spTree>
    <p:extLst>
      <p:ext uri="{BB962C8B-B14F-4D97-AF65-F5344CB8AC3E}">
        <p14:creationId xmlns:p14="http://schemas.microsoft.com/office/powerpoint/2010/main" val="1779943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77500" lnSpcReduction="20000"/>
          </a:bodyPr>
          <a:lstStyle/>
          <a:p>
            <a:r>
              <a:rPr lang="en-US" dirty="0" smtClean="0"/>
              <a:t>Prohibit developers from directly updating production code.</a:t>
            </a:r>
          </a:p>
          <a:p>
            <a:r>
              <a:rPr lang="en-US" dirty="0" smtClean="0"/>
              <a:t>Require developers to check out code which they wish to modify. </a:t>
            </a:r>
          </a:p>
          <a:p>
            <a:r>
              <a:rPr lang="en-US" dirty="0" smtClean="0"/>
              <a:t>Prevent concurrent check-outs. </a:t>
            </a:r>
          </a:p>
          <a:p>
            <a:r>
              <a:rPr lang="en-US" dirty="0" smtClean="0"/>
              <a:t>Require sign-off before code will be moved into production. </a:t>
            </a:r>
          </a:p>
          <a:p>
            <a:pPr lvl="1"/>
            <a:r>
              <a:rPr lang="en-US" dirty="0" smtClean="0"/>
              <a:t>Sign-off by someone other than the person who developed or modified the code.</a:t>
            </a:r>
          </a:p>
          <a:p>
            <a:r>
              <a:rPr lang="en-US" dirty="0" smtClean="0"/>
              <a:t>Minimize sign-off authorization.</a:t>
            </a:r>
          </a:p>
          <a:p>
            <a:r>
              <a:rPr lang="en-US" dirty="0" smtClean="0"/>
              <a:t>Prevent code from being modified after it has been signed-off but before it has been moved to production. </a:t>
            </a:r>
          </a:p>
          <a:p>
            <a:r>
              <a:rPr lang="en-US" dirty="0" smtClean="0"/>
              <a:t>‘Version’ software.</a:t>
            </a:r>
          </a:p>
          <a:p>
            <a:r>
              <a:rPr lang="en-US" dirty="0" smtClean="0"/>
              <a:t>Require evidence of testing, code walk-</a:t>
            </a:r>
            <a:r>
              <a:rPr lang="en-US" dirty="0" err="1" smtClean="0"/>
              <a:t>throughs</a:t>
            </a:r>
            <a:r>
              <a:rPr lang="en-US" dirty="0" smtClean="0"/>
              <a:t>, and adherence to software development guidelines before sign-off. </a:t>
            </a:r>
          </a:p>
          <a:p>
            <a:r>
              <a:rPr lang="en-US" dirty="0" smtClean="0"/>
              <a:t>Test modifications in a test environment using test data.</a:t>
            </a:r>
            <a:endParaRPr lang="en-US" dirty="0"/>
          </a:p>
        </p:txBody>
      </p:sp>
      <p:sp>
        <p:nvSpPr>
          <p:cNvPr id="41985" name="Title 1"/>
          <p:cNvSpPr>
            <a:spLocks noGrp="1"/>
          </p:cNvSpPr>
          <p:nvPr>
            <p:ph type="title"/>
          </p:nvPr>
        </p:nvSpPr>
        <p:spPr/>
        <p:txBody>
          <a:bodyPr/>
          <a:lstStyle/>
          <a:p>
            <a:r>
              <a:rPr lang="en-US" smtClean="0"/>
              <a:t>Software Change Controls</a:t>
            </a:r>
          </a:p>
        </p:txBody>
      </p:sp>
      <p:sp>
        <p:nvSpPr>
          <p:cNvPr id="7" name="Slide Number Placeholder 6"/>
          <p:cNvSpPr>
            <a:spLocks noGrp="1"/>
          </p:cNvSpPr>
          <p:nvPr>
            <p:ph type="sldNum" sz="quarter" idx="10"/>
          </p:nvPr>
        </p:nvSpPr>
        <p:spPr/>
        <p:txBody>
          <a:bodyPr/>
          <a:lstStyle/>
          <a:p>
            <a:fld id="{FB124A42-3BFC-4002-A422-5D3896DD5E41}" type="slidenum">
              <a:rPr lang="en-US" smtClean="0"/>
              <a:pPr/>
              <a:t>110</a:t>
            </a:fld>
            <a:endParaRPr lang="en-US" dirty="0"/>
          </a:p>
        </p:txBody>
      </p:sp>
    </p:spTree>
    <p:extLst>
      <p:ext uri="{BB962C8B-B14F-4D97-AF65-F5344CB8AC3E}">
        <p14:creationId xmlns:p14="http://schemas.microsoft.com/office/powerpoint/2010/main" val="4253102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lnSpcReduction="20000"/>
          </a:bodyPr>
          <a:lstStyle/>
          <a:p>
            <a:r>
              <a:rPr lang="en-US" dirty="0" smtClean="0"/>
              <a:t>Perform BIA to determine RTO and RPO.</a:t>
            </a:r>
          </a:p>
          <a:p>
            <a:r>
              <a:rPr lang="en-US" dirty="0" smtClean="0"/>
              <a:t>Take periodic back-ups and store off-site in a secured location. </a:t>
            </a:r>
          </a:p>
          <a:p>
            <a:pPr lvl="1"/>
            <a:r>
              <a:rPr lang="en-US" dirty="0" smtClean="0"/>
              <a:t>Should be aligned with RTO and RPO.</a:t>
            </a:r>
          </a:p>
          <a:p>
            <a:r>
              <a:rPr lang="en-US" dirty="0" smtClean="0"/>
              <a:t>Back up application code and store off-site in a secured location, along with any tools necessary for compiling and using the code.</a:t>
            </a:r>
          </a:p>
          <a:p>
            <a:r>
              <a:rPr lang="en-US" dirty="0" smtClean="0"/>
              <a:t>Document detailed recovery procedures that define what tasks are to be performed, who is to perform those tasks, and the sequence in which they are to be performed. </a:t>
            </a:r>
          </a:p>
          <a:p>
            <a:r>
              <a:rPr lang="en-US" dirty="0" smtClean="0"/>
              <a:t>Test recovery from backup tapes using the documented recovery procedures periodically.</a:t>
            </a:r>
            <a:endParaRPr lang="en-US" dirty="0"/>
          </a:p>
        </p:txBody>
      </p:sp>
      <p:sp>
        <p:nvSpPr>
          <p:cNvPr id="44033" name="Title 1"/>
          <p:cNvSpPr>
            <a:spLocks noGrp="1"/>
          </p:cNvSpPr>
          <p:nvPr>
            <p:ph type="title"/>
          </p:nvPr>
        </p:nvSpPr>
        <p:spPr/>
        <p:txBody>
          <a:bodyPr/>
          <a:lstStyle/>
          <a:p>
            <a:r>
              <a:rPr lang="en-US" smtClean="0"/>
              <a:t>Backup and Recovery</a:t>
            </a:r>
          </a:p>
        </p:txBody>
      </p:sp>
      <p:sp>
        <p:nvSpPr>
          <p:cNvPr id="7" name="Slide Number Placeholder 6"/>
          <p:cNvSpPr>
            <a:spLocks noGrp="1"/>
          </p:cNvSpPr>
          <p:nvPr>
            <p:ph type="sldNum" sz="quarter" idx="10"/>
          </p:nvPr>
        </p:nvSpPr>
        <p:spPr/>
        <p:txBody>
          <a:bodyPr/>
          <a:lstStyle/>
          <a:p>
            <a:fld id="{FB124A42-3BFC-4002-A422-5D3896DD5E41}" type="slidenum">
              <a:rPr lang="en-US" smtClean="0"/>
              <a:pPr/>
              <a:t>111</a:t>
            </a:fld>
            <a:endParaRPr lang="en-US" dirty="0"/>
          </a:p>
        </p:txBody>
      </p:sp>
    </p:spTree>
    <p:extLst>
      <p:ext uri="{BB962C8B-B14F-4D97-AF65-F5344CB8AC3E}">
        <p14:creationId xmlns:p14="http://schemas.microsoft.com/office/powerpoint/2010/main" val="21744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Archive and retain data in accordance with business, tax and legal requirements.</a:t>
            </a:r>
          </a:p>
          <a:p>
            <a:endParaRPr lang="en-US" dirty="0" smtClean="0"/>
          </a:p>
          <a:p>
            <a:r>
              <a:rPr lang="en-US" dirty="0" smtClean="0"/>
              <a:t>All application data should be assigned a business owner and this owner should classify the data (e.g. public, internal use only, or confidential).</a:t>
            </a:r>
            <a:endParaRPr lang="en-US" dirty="0"/>
          </a:p>
        </p:txBody>
      </p:sp>
      <p:sp>
        <p:nvSpPr>
          <p:cNvPr id="46081" name="Title 1"/>
          <p:cNvSpPr>
            <a:spLocks noGrp="1"/>
          </p:cNvSpPr>
          <p:nvPr>
            <p:ph type="title"/>
          </p:nvPr>
        </p:nvSpPr>
        <p:spPr/>
        <p:txBody>
          <a:bodyPr/>
          <a:lstStyle/>
          <a:p>
            <a:r>
              <a:rPr lang="en-US" smtClean="0"/>
              <a:t>Data Retention and Classification</a:t>
            </a:r>
          </a:p>
        </p:txBody>
      </p:sp>
      <p:sp>
        <p:nvSpPr>
          <p:cNvPr id="7" name="Slide Number Placeholder 6"/>
          <p:cNvSpPr>
            <a:spLocks noGrp="1"/>
          </p:cNvSpPr>
          <p:nvPr>
            <p:ph type="sldNum" sz="quarter" idx="10"/>
          </p:nvPr>
        </p:nvSpPr>
        <p:spPr/>
        <p:txBody>
          <a:bodyPr/>
          <a:lstStyle/>
          <a:p>
            <a:fld id="{FB124A42-3BFC-4002-A422-5D3896DD5E41}" type="slidenum">
              <a:rPr lang="en-US" smtClean="0"/>
              <a:pPr/>
              <a:t>112</a:t>
            </a:fld>
            <a:endParaRPr lang="en-US" dirty="0"/>
          </a:p>
        </p:txBody>
      </p:sp>
    </p:spTree>
    <p:extLst>
      <p:ext uri="{BB962C8B-B14F-4D97-AF65-F5344CB8AC3E}">
        <p14:creationId xmlns:p14="http://schemas.microsoft.com/office/powerpoint/2010/main" val="1846334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lnSpcReduction="20000"/>
          </a:bodyPr>
          <a:lstStyle/>
          <a:p>
            <a:r>
              <a:rPr lang="en-US" dirty="0" smtClean="0"/>
              <a:t>Physical security</a:t>
            </a:r>
          </a:p>
          <a:p>
            <a:endParaRPr lang="en-US" dirty="0" smtClean="0"/>
          </a:p>
          <a:p>
            <a:r>
              <a:rPr lang="en-US" dirty="0" smtClean="0"/>
              <a:t>Environmental controls</a:t>
            </a:r>
          </a:p>
          <a:p>
            <a:endParaRPr lang="en-US" dirty="0" smtClean="0"/>
          </a:p>
          <a:p>
            <a:r>
              <a:rPr lang="en-US" dirty="0" smtClean="0"/>
              <a:t>Network security</a:t>
            </a:r>
          </a:p>
          <a:p>
            <a:endParaRPr lang="en-US" dirty="0" smtClean="0"/>
          </a:p>
          <a:p>
            <a:r>
              <a:rPr lang="en-US" dirty="0" smtClean="0"/>
              <a:t>Operating system security</a:t>
            </a:r>
          </a:p>
          <a:p>
            <a:endParaRPr lang="en-US" dirty="0" smtClean="0"/>
          </a:p>
          <a:p>
            <a:r>
              <a:rPr lang="en-US" dirty="0" smtClean="0"/>
              <a:t>Database security</a:t>
            </a:r>
          </a:p>
          <a:p>
            <a:endParaRPr lang="en-US" dirty="0" smtClean="0"/>
          </a:p>
          <a:p>
            <a:r>
              <a:rPr lang="en-US" dirty="0" smtClean="0"/>
              <a:t>Middleware security</a:t>
            </a:r>
            <a:endParaRPr lang="en-US" dirty="0"/>
          </a:p>
        </p:txBody>
      </p:sp>
      <p:sp>
        <p:nvSpPr>
          <p:cNvPr id="48129" name="Title 1"/>
          <p:cNvSpPr>
            <a:spLocks noGrp="1"/>
          </p:cNvSpPr>
          <p:nvPr>
            <p:ph type="title"/>
          </p:nvPr>
        </p:nvSpPr>
        <p:spPr/>
        <p:txBody>
          <a:bodyPr/>
          <a:lstStyle/>
          <a:p>
            <a:r>
              <a:rPr lang="en-US" smtClean="0"/>
              <a:t>Infrastructure Controls</a:t>
            </a:r>
          </a:p>
        </p:txBody>
      </p:sp>
      <p:sp>
        <p:nvSpPr>
          <p:cNvPr id="7" name="Slide Number Placeholder 6"/>
          <p:cNvSpPr>
            <a:spLocks noGrp="1"/>
          </p:cNvSpPr>
          <p:nvPr>
            <p:ph type="sldNum" sz="quarter" idx="10"/>
          </p:nvPr>
        </p:nvSpPr>
        <p:spPr/>
        <p:txBody>
          <a:bodyPr/>
          <a:lstStyle/>
          <a:p>
            <a:fld id="{FB124A42-3BFC-4002-A422-5D3896DD5E41}" type="slidenum">
              <a:rPr lang="en-US" smtClean="0"/>
              <a:pPr/>
              <a:t>113</a:t>
            </a:fld>
            <a:endParaRPr lang="en-US" dirty="0"/>
          </a:p>
        </p:txBody>
      </p:sp>
    </p:spTree>
    <p:extLst>
      <p:ext uri="{BB962C8B-B14F-4D97-AF65-F5344CB8AC3E}">
        <p14:creationId xmlns:p14="http://schemas.microsoft.com/office/powerpoint/2010/main" val="3270637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ctrTitle"/>
          </p:nvPr>
        </p:nvSpPr>
        <p:spPr/>
        <p:txBody>
          <a:bodyPr/>
          <a:lstStyle/>
          <a:p>
            <a:pPr eaLnBrk="1" hangingPunct="1"/>
            <a:r>
              <a:rPr lang="en-US" smtClean="0"/>
              <a:t>Software System Development</a:t>
            </a:r>
          </a:p>
        </p:txBody>
      </p:sp>
    </p:spTree>
    <p:extLst>
      <p:ext uri="{BB962C8B-B14F-4D97-AF65-F5344CB8AC3E}">
        <p14:creationId xmlns:p14="http://schemas.microsoft.com/office/powerpoint/2010/main" val="134521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smtClean="0"/>
              <a:t>System Development </a:t>
            </a:r>
          </a:p>
        </p:txBody>
      </p:sp>
      <p:sp>
        <p:nvSpPr>
          <p:cNvPr id="44035" name="Rectangle 3"/>
          <p:cNvSpPr>
            <a:spLocks noGrp="1" noChangeArrowheads="1"/>
          </p:cNvSpPr>
          <p:nvPr>
            <p:ph idx="1"/>
          </p:nvPr>
        </p:nvSpPr>
        <p:spPr/>
        <p:txBody>
          <a:bodyPr>
            <a:normAutofit fontScale="92500" lnSpcReduction="10000"/>
          </a:bodyPr>
          <a:lstStyle/>
          <a:p>
            <a:pPr>
              <a:buNone/>
            </a:pPr>
            <a:r>
              <a:rPr lang="en-US" dirty="0" smtClean="0"/>
              <a:t>Security is most effective if it is planed and designed from the </a:t>
            </a:r>
            <a:r>
              <a:rPr lang="en-US" b="1" dirty="0" smtClean="0"/>
              <a:t>beginning</a:t>
            </a:r>
            <a:r>
              <a:rPr lang="en-US" dirty="0" smtClean="0"/>
              <a:t>, not added on as an after though later.</a:t>
            </a:r>
          </a:p>
          <a:p>
            <a:r>
              <a:rPr lang="en-US" dirty="0" smtClean="0"/>
              <a:t>Security should be part of the product’s lifecycle from the beginning.</a:t>
            </a:r>
          </a:p>
          <a:p>
            <a:pPr lvl="1"/>
            <a:r>
              <a:rPr lang="en-US" dirty="0" smtClean="0"/>
              <a:t>Cheaper</a:t>
            </a:r>
          </a:p>
          <a:p>
            <a:pPr lvl="1"/>
            <a:r>
              <a:rPr lang="en-US" dirty="0" smtClean="0"/>
              <a:t>More secure</a:t>
            </a:r>
          </a:p>
          <a:p>
            <a:r>
              <a:rPr lang="en-US" dirty="0" smtClean="0"/>
              <a:t>A security plan should be included for the product and that plan should be referenced all through the software development lifecycle</a:t>
            </a:r>
          </a:p>
          <a:p>
            <a:pPr algn="ctr">
              <a:buNone/>
            </a:pPr>
            <a:r>
              <a:rPr lang="en-US" dirty="0" smtClean="0"/>
              <a:t>more</a:t>
            </a:r>
          </a:p>
          <a:p>
            <a:endParaRPr lang="en-US" dirty="0" smtClean="0"/>
          </a:p>
        </p:txBody>
      </p:sp>
    </p:spTree>
    <p:extLst>
      <p:ext uri="{BB962C8B-B14F-4D97-AF65-F5344CB8AC3E}">
        <p14:creationId xmlns:p14="http://schemas.microsoft.com/office/powerpoint/2010/main" val="2684935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mtClean="0"/>
              <a:t>System Development</a:t>
            </a:r>
          </a:p>
        </p:txBody>
      </p:sp>
      <p:sp>
        <p:nvSpPr>
          <p:cNvPr id="45059" name="Rectangle 3"/>
          <p:cNvSpPr>
            <a:spLocks noGrp="1" noChangeArrowheads="1"/>
          </p:cNvSpPr>
          <p:nvPr>
            <p:ph idx="1"/>
          </p:nvPr>
        </p:nvSpPr>
        <p:spPr/>
        <p:txBody>
          <a:bodyPr>
            <a:normAutofit/>
          </a:bodyPr>
          <a:lstStyle/>
          <a:p>
            <a:pPr>
              <a:buNone/>
            </a:pPr>
            <a:r>
              <a:rPr lang="en-US" dirty="0" smtClean="0"/>
              <a:t>There are different types of SD models however they usually break down into the following phases, each of which we will talk about.</a:t>
            </a:r>
          </a:p>
          <a:p>
            <a:pPr marL="971550" lvl="1" indent="-514350">
              <a:buFont typeface="+mj-lt"/>
              <a:buAutoNum type="arabicPeriod"/>
            </a:pPr>
            <a:r>
              <a:rPr lang="en-US" dirty="0" smtClean="0"/>
              <a:t>Project initialization</a:t>
            </a:r>
          </a:p>
          <a:p>
            <a:pPr marL="971550" lvl="1" indent="-514350">
              <a:buFont typeface="+mj-lt"/>
              <a:buAutoNum type="arabicPeriod"/>
            </a:pPr>
            <a:r>
              <a:rPr lang="en-US" dirty="0" smtClean="0"/>
              <a:t>Functional design analysis and planning</a:t>
            </a:r>
          </a:p>
          <a:p>
            <a:pPr marL="971550" lvl="1" indent="-514350">
              <a:buFont typeface="+mj-lt"/>
              <a:buAutoNum type="arabicPeriod"/>
            </a:pPr>
            <a:r>
              <a:rPr lang="en-US" dirty="0" smtClean="0"/>
              <a:t>System design specifications</a:t>
            </a:r>
          </a:p>
          <a:p>
            <a:pPr marL="971550" lvl="1" indent="-514350">
              <a:buFont typeface="+mj-lt"/>
              <a:buAutoNum type="arabicPeriod"/>
            </a:pPr>
            <a:r>
              <a:rPr lang="en-US" dirty="0" smtClean="0"/>
              <a:t>Software Development</a:t>
            </a:r>
          </a:p>
          <a:p>
            <a:pPr marL="971550" lvl="1" indent="-514350">
              <a:buFont typeface="+mj-lt"/>
              <a:buAutoNum type="arabicPeriod"/>
            </a:pPr>
            <a:r>
              <a:rPr lang="en-US" dirty="0" smtClean="0"/>
              <a:t>Installation/Implementation</a:t>
            </a:r>
          </a:p>
          <a:p>
            <a:pPr marL="971550" lvl="1" indent="-514350">
              <a:buFont typeface="+mj-lt"/>
              <a:buAutoNum type="arabicPeriod"/>
            </a:pPr>
            <a:r>
              <a:rPr lang="en-US" dirty="0" smtClean="0"/>
              <a:t>Operation/Maintenance</a:t>
            </a:r>
          </a:p>
          <a:p>
            <a:pPr marL="971550" lvl="1" indent="-514350">
              <a:buFont typeface="+mj-lt"/>
              <a:buAutoNum type="arabicPeriod"/>
            </a:pPr>
            <a:r>
              <a:rPr lang="en-US" dirty="0" smtClean="0"/>
              <a:t>Disposal</a:t>
            </a:r>
          </a:p>
        </p:txBody>
      </p:sp>
    </p:spTree>
    <p:extLst>
      <p:ext uri="{BB962C8B-B14F-4D97-AF65-F5344CB8AC3E}">
        <p14:creationId xmlns:p14="http://schemas.microsoft.com/office/powerpoint/2010/main" val="3485441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smtClean="0"/>
              <a:t>SD Step 1-Project Initialization</a:t>
            </a:r>
          </a:p>
        </p:txBody>
      </p:sp>
      <p:sp>
        <p:nvSpPr>
          <p:cNvPr id="46083" name="Rectangle 3"/>
          <p:cNvSpPr>
            <a:spLocks noGrp="1" noChangeArrowheads="1"/>
          </p:cNvSpPr>
          <p:nvPr>
            <p:ph idx="1"/>
          </p:nvPr>
        </p:nvSpPr>
        <p:spPr/>
        <p:txBody>
          <a:bodyPr>
            <a:normAutofit fontScale="92500" lnSpcReduction="10000"/>
          </a:bodyPr>
          <a:lstStyle/>
          <a:p>
            <a:r>
              <a:rPr lang="en-US" dirty="0" smtClean="0"/>
              <a:t>Why are we building the product?</a:t>
            </a:r>
          </a:p>
          <a:p>
            <a:r>
              <a:rPr lang="en-US" dirty="0" smtClean="0"/>
              <a:t>What is the scope of the product?</a:t>
            </a:r>
          </a:p>
          <a:p>
            <a:r>
              <a:rPr lang="en-US" dirty="0" smtClean="0"/>
              <a:t>Conceptual definition of the product is defined, evaluate other products that will be similar.</a:t>
            </a:r>
          </a:p>
          <a:p>
            <a:r>
              <a:rPr lang="en-US" dirty="0" smtClean="0"/>
              <a:t>Determine necessary resources and timeline of development</a:t>
            </a:r>
          </a:p>
          <a:p>
            <a:r>
              <a:rPr lang="en-US" dirty="0" smtClean="0"/>
              <a:t>Determine security needs/objectives create security framework.</a:t>
            </a:r>
          </a:p>
          <a:p>
            <a:r>
              <a:rPr lang="en-US" dirty="0" smtClean="0"/>
              <a:t>Initial risk analysis should be done this will change as the product is developed.</a:t>
            </a:r>
          </a:p>
          <a:p>
            <a:r>
              <a:rPr lang="en-US" dirty="0" smtClean="0"/>
              <a:t>Get management to sign off on project development</a:t>
            </a:r>
          </a:p>
        </p:txBody>
      </p:sp>
    </p:spTree>
    <p:extLst>
      <p:ext uri="{BB962C8B-B14F-4D97-AF65-F5344CB8AC3E}">
        <p14:creationId xmlns:p14="http://schemas.microsoft.com/office/powerpoint/2010/main" val="2038299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normAutofit fontScale="90000"/>
          </a:bodyPr>
          <a:lstStyle/>
          <a:p>
            <a:pPr eaLnBrk="1" hangingPunct="1"/>
            <a:r>
              <a:rPr lang="en-US" sz="4000" dirty="0" smtClean="0"/>
              <a:t>SD Step 2-Functional Design Analysis and Planning</a:t>
            </a:r>
          </a:p>
        </p:txBody>
      </p:sp>
      <p:sp>
        <p:nvSpPr>
          <p:cNvPr id="47107" name="Rectangle 3"/>
          <p:cNvSpPr>
            <a:spLocks noGrp="1" noChangeArrowheads="1"/>
          </p:cNvSpPr>
          <p:nvPr>
            <p:ph idx="1"/>
          </p:nvPr>
        </p:nvSpPr>
        <p:spPr>
          <a:xfrm>
            <a:off x="152400" y="1524000"/>
            <a:ext cx="8839200" cy="5181600"/>
          </a:xfrm>
        </p:spPr>
        <p:txBody>
          <a:bodyPr/>
          <a:lstStyle/>
          <a:p>
            <a:pPr eaLnBrk="1" hangingPunct="1"/>
            <a:r>
              <a:rPr lang="en-US" dirty="0" smtClean="0"/>
              <a:t>In this phase a project plan is developed and security activities and checkpoints should be developed as part of that plan.</a:t>
            </a:r>
          </a:p>
          <a:p>
            <a:pPr eaLnBrk="1" hangingPunct="1"/>
            <a:r>
              <a:rPr lang="en-US" dirty="0" smtClean="0"/>
              <a:t>Resources should be indentified, test schedules start to form, as well as evaluation criteria (to test security functionality)</a:t>
            </a:r>
          </a:p>
          <a:p>
            <a:pPr eaLnBrk="1" hangingPunct="1"/>
            <a:r>
              <a:rPr lang="en-US" dirty="0" smtClean="0"/>
              <a:t>Design document is created to explain the functionality of the product. </a:t>
            </a:r>
            <a:r>
              <a:rPr lang="en-US" i="1" dirty="0" smtClean="0"/>
              <a:t>Now is the time to understand what this will or will not be able to do and add or subtract functionality</a:t>
            </a:r>
            <a:r>
              <a:rPr lang="en-US" dirty="0" smtClean="0"/>
              <a:t>.</a:t>
            </a:r>
          </a:p>
        </p:txBody>
      </p:sp>
    </p:spTree>
    <p:extLst>
      <p:ext uri="{BB962C8B-B14F-4D97-AF65-F5344CB8AC3E}">
        <p14:creationId xmlns:p14="http://schemas.microsoft.com/office/powerpoint/2010/main" val="1486126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ormAutofit/>
          </a:bodyPr>
          <a:lstStyle/>
          <a:p>
            <a:r>
              <a:rPr lang="en-US" smtClean="0"/>
              <a:t>SD Step 3-System Design Specification</a:t>
            </a:r>
          </a:p>
        </p:txBody>
      </p:sp>
      <p:sp>
        <p:nvSpPr>
          <p:cNvPr id="48131" name="Rectangle 3"/>
          <p:cNvSpPr>
            <a:spLocks noGrp="1" noChangeArrowheads="1"/>
          </p:cNvSpPr>
          <p:nvPr>
            <p:ph idx="1"/>
          </p:nvPr>
        </p:nvSpPr>
        <p:spPr/>
        <p:txBody>
          <a:bodyPr>
            <a:normAutofit fontScale="85000" lnSpcReduction="20000"/>
          </a:bodyPr>
          <a:lstStyle/>
          <a:p>
            <a:r>
              <a:rPr lang="en-US" dirty="0" smtClean="0"/>
              <a:t>Start to figure out HOW the  product will provide the required functionality. </a:t>
            </a:r>
          </a:p>
          <a:p>
            <a:pPr lvl="1"/>
            <a:r>
              <a:rPr lang="en-US" dirty="0" smtClean="0"/>
              <a:t>This is where details start to come out on what mechanisms will be used to accomplish the goals.</a:t>
            </a:r>
          </a:p>
          <a:p>
            <a:r>
              <a:rPr lang="en-US" dirty="0" smtClean="0"/>
              <a:t>Specifics of how to  provide the necessary functionality and security (ex. what are the details of how authentication will be accomplished, what type of encryption be used will be addressed at this stage before coding begins)</a:t>
            </a:r>
          </a:p>
          <a:p>
            <a:r>
              <a:rPr lang="en-US" dirty="0" smtClean="0"/>
              <a:t>From a security standpoint, access control mechanisms will be chosen, rights and permissions defined, encryption algorithms chosen, how to handle sensitive data is determined etc.</a:t>
            </a:r>
          </a:p>
          <a:p>
            <a:r>
              <a:rPr lang="en-US" dirty="0" smtClean="0"/>
              <a:t>The environment that the product will run in needs to be considered (Unix, Windows, stand alone or network access, etc)</a:t>
            </a:r>
          </a:p>
        </p:txBody>
      </p:sp>
    </p:spTree>
    <p:extLst>
      <p:ext uri="{BB962C8B-B14F-4D97-AF65-F5344CB8AC3E}">
        <p14:creationId xmlns:p14="http://schemas.microsoft.com/office/powerpoint/2010/main" val="1475580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B124A42-3BFC-4002-A422-5D3896DD5E41}" type="slidenum">
              <a:rPr lang="en-US" smtClean="0"/>
              <a:pPr/>
              <a:t>12</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915232"/>
            <a:ext cx="8229600" cy="1714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9325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a:bodyPr>
          <a:lstStyle/>
          <a:p>
            <a:r>
              <a:rPr lang="en-US" smtClean="0"/>
              <a:t>SD Step 4-Software Development</a:t>
            </a:r>
          </a:p>
        </p:txBody>
      </p:sp>
      <p:sp>
        <p:nvSpPr>
          <p:cNvPr id="49155" name="Rectangle 3"/>
          <p:cNvSpPr>
            <a:spLocks noGrp="1" noChangeArrowheads="1"/>
          </p:cNvSpPr>
          <p:nvPr>
            <p:ph idx="1"/>
          </p:nvPr>
        </p:nvSpPr>
        <p:spPr/>
        <p:txBody>
          <a:bodyPr>
            <a:normAutofit lnSpcReduction="10000"/>
          </a:bodyPr>
          <a:lstStyle/>
          <a:p>
            <a:pPr>
              <a:buNone/>
            </a:pPr>
            <a:r>
              <a:rPr lang="en-US" dirty="0" smtClean="0"/>
              <a:t>Code is developed at this stage.</a:t>
            </a:r>
          </a:p>
          <a:p>
            <a:r>
              <a:rPr lang="en-US" dirty="0" smtClean="0"/>
              <a:t>Developers should code in a way that does not permit software compromises. (proper secure software development training is required for this)</a:t>
            </a:r>
          </a:p>
          <a:p>
            <a:r>
              <a:rPr lang="en-US" i="1" dirty="0" smtClean="0"/>
              <a:t>Input validation</a:t>
            </a:r>
            <a:r>
              <a:rPr lang="en-US" dirty="0" smtClean="0"/>
              <a:t> should happen</a:t>
            </a:r>
          </a:p>
          <a:p>
            <a:r>
              <a:rPr lang="en-US" dirty="0" smtClean="0"/>
              <a:t>Code to prevent covert channels should be included.</a:t>
            </a:r>
          </a:p>
          <a:p>
            <a:r>
              <a:rPr lang="en-US" dirty="0" smtClean="0"/>
              <a:t>Everything should be clearly documented.</a:t>
            </a:r>
          </a:p>
          <a:p>
            <a:r>
              <a:rPr lang="en-US" dirty="0" smtClean="0"/>
              <a:t>Formal and informal testing should occur</a:t>
            </a:r>
          </a:p>
          <a:p>
            <a:pPr algn="ctr">
              <a:buNone/>
            </a:pPr>
            <a:r>
              <a:rPr lang="en-US" dirty="0" smtClean="0"/>
              <a:t>more</a:t>
            </a:r>
          </a:p>
        </p:txBody>
      </p:sp>
    </p:spTree>
    <p:extLst>
      <p:ext uri="{BB962C8B-B14F-4D97-AF65-F5344CB8AC3E}">
        <p14:creationId xmlns:p14="http://schemas.microsoft.com/office/powerpoint/2010/main" val="63830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normAutofit/>
          </a:bodyPr>
          <a:lstStyle/>
          <a:p>
            <a:r>
              <a:rPr lang="en-US" smtClean="0"/>
              <a:t>SD Step 4-Software Development</a:t>
            </a:r>
          </a:p>
        </p:txBody>
      </p:sp>
      <p:sp>
        <p:nvSpPr>
          <p:cNvPr id="50179" name="Rectangle 3"/>
          <p:cNvSpPr>
            <a:spLocks noGrp="1" noChangeArrowheads="1"/>
          </p:cNvSpPr>
          <p:nvPr>
            <p:ph idx="1"/>
          </p:nvPr>
        </p:nvSpPr>
        <p:spPr/>
        <p:txBody>
          <a:bodyPr>
            <a:normAutofit/>
          </a:bodyPr>
          <a:lstStyle/>
          <a:p>
            <a:r>
              <a:rPr lang="en-US" dirty="0" smtClean="0"/>
              <a:t>Testing should be carried out by a separate group of people (not the programmers) (separation of duties)</a:t>
            </a:r>
          </a:p>
          <a:p>
            <a:r>
              <a:rPr lang="en-US" dirty="0" smtClean="0"/>
              <a:t>Software should be attacked to ensure it is secure.</a:t>
            </a:r>
          </a:p>
          <a:p>
            <a:r>
              <a:rPr lang="en-US" dirty="0" smtClean="0"/>
              <a:t>Backdoors/maintenance hooks should be removed</a:t>
            </a:r>
          </a:p>
          <a:p>
            <a:r>
              <a:rPr lang="en-US" dirty="0" smtClean="0"/>
              <a:t>Software should be tested and fixed, and tested again, until everyone is satisfied and the product is ready to be released.</a:t>
            </a:r>
          </a:p>
        </p:txBody>
      </p:sp>
    </p:spTree>
    <p:extLst>
      <p:ext uri="{BB962C8B-B14F-4D97-AF65-F5344CB8AC3E}">
        <p14:creationId xmlns:p14="http://schemas.microsoft.com/office/powerpoint/2010/main" val="3277006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122</a:t>
            </a:fld>
            <a:endParaRPr lang="en-US" dirty="0"/>
          </a:p>
        </p:txBody>
      </p:sp>
      <p:sp>
        <p:nvSpPr>
          <p:cNvPr id="3" name="Title 2"/>
          <p:cNvSpPr>
            <a:spLocks noGrp="1"/>
          </p:cNvSpPr>
          <p:nvPr>
            <p:ph type="title"/>
          </p:nvPr>
        </p:nvSpPr>
        <p:spPr/>
        <p:txBody>
          <a:bodyPr/>
          <a:lstStyle/>
          <a:p>
            <a:r>
              <a:rPr lang="en-US" dirty="0" smtClean="0"/>
              <a:t>Verification vs. Validation</a:t>
            </a:r>
            <a:endParaRPr lang="en-US" dirty="0"/>
          </a:p>
        </p:txBody>
      </p:sp>
      <p:sp>
        <p:nvSpPr>
          <p:cNvPr id="4" name="Content Placeholder 3"/>
          <p:cNvSpPr>
            <a:spLocks noGrp="1"/>
          </p:cNvSpPr>
          <p:nvPr>
            <p:ph idx="1"/>
          </p:nvPr>
        </p:nvSpPr>
        <p:spPr/>
        <p:txBody>
          <a:bodyPr>
            <a:normAutofit/>
          </a:bodyPr>
          <a:lstStyle/>
          <a:p>
            <a:r>
              <a:rPr lang="en-US" b="1" dirty="0" smtClean="0"/>
              <a:t>Verification</a:t>
            </a:r>
            <a:r>
              <a:rPr lang="en-US" dirty="0" smtClean="0"/>
              <a:t> </a:t>
            </a:r>
            <a:r>
              <a:rPr lang="en-US" dirty="0"/>
              <a:t>determines if the product accurately represents and meets the specifications. After all, a product can be developed that does not match the original specifications, so this step ensures the specifications are being properly met. </a:t>
            </a:r>
            <a:endParaRPr lang="en-US" dirty="0" smtClean="0"/>
          </a:p>
          <a:p>
            <a:r>
              <a:rPr lang="en-US" b="1" dirty="0" smtClean="0"/>
              <a:t>Validation</a:t>
            </a:r>
            <a:r>
              <a:rPr lang="en-US" dirty="0" smtClean="0"/>
              <a:t> </a:t>
            </a:r>
            <a:r>
              <a:rPr lang="en-US" dirty="0"/>
              <a:t>determines if the product provides the necessary solution for the intended real-world problem. In large projects, it is easy to lose sight of the overall goal. This exercise ensures that the main goal of the project is met</a:t>
            </a:r>
            <a:r>
              <a:rPr lang="en-US" dirty="0" smtClean="0"/>
              <a:t>.</a:t>
            </a:r>
            <a:endParaRPr lang="en-US" dirty="0"/>
          </a:p>
        </p:txBody>
      </p:sp>
    </p:spTree>
    <p:extLst>
      <p:ext uri="{BB962C8B-B14F-4D97-AF65-F5344CB8AC3E}">
        <p14:creationId xmlns:p14="http://schemas.microsoft.com/office/powerpoint/2010/main" val="2524540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41856" y="293098"/>
            <a:ext cx="5860288" cy="6271803"/>
          </a:xfrm>
          <a:prstGeom prst="rect">
            <a:avLst/>
          </a:prstGeom>
        </p:spPr>
      </p:pic>
      <p:sp>
        <p:nvSpPr>
          <p:cNvPr id="2" name="Slide Number Placeholder 1"/>
          <p:cNvSpPr>
            <a:spLocks noGrp="1"/>
          </p:cNvSpPr>
          <p:nvPr>
            <p:ph type="sldNum" sz="quarter" idx="10"/>
          </p:nvPr>
        </p:nvSpPr>
        <p:spPr/>
        <p:txBody>
          <a:bodyPr/>
          <a:lstStyle/>
          <a:p>
            <a:fld id="{FB124A42-3BFC-4002-A422-5D3896DD5E41}" type="slidenum">
              <a:rPr lang="en-US" smtClean="0"/>
              <a:pPr/>
              <a:t>123</a:t>
            </a:fld>
            <a:endParaRPr lang="en-US" dirty="0"/>
          </a:p>
        </p:txBody>
      </p:sp>
      <p:sp>
        <p:nvSpPr>
          <p:cNvPr id="5" name="Rectangle 4"/>
          <p:cNvSpPr/>
          <p:nvPr/>
        </p:nvSpPr>
        <p:spPr>
          <a:xfrm>
            <a:off x="1282337" y="6190639"/>
            <a:ext cx="6934200" cy="369332"/>
          </a:xfrm>
          <a:prstGeom prst="rect">
            <a:avLst/>
          </a:prstGeom>
        </p:spPr>
        <p:txBody>
          <a:bodyPr wrap="square">
            <a:spAutoFit/>
          </a:bodyPr>
          <a:lstStyle/>
          <a:p>
            <a:r>
              <a:rPr lang="en-US" dirty="0"/>
              <a:t>http://softwaretestingfundamentals.com/verification-vs-validation/</a:t>
            </a:r>
          </a:p>
        </p:txBody>
      </p:sp>
    </p:spTree>
    <p:extLst>
      <p:ext uri="{BB962C8B-B14F-4D97-AF65-F5344CB8AC3E}">
        <p14:creationId xmlns:p14="http://schemas.microsoft.com/office/powerpoint/2010/main" val="307575063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dirty="0" smtClean="0"/>
              <a:t>Testing  </a:t>
            </a:r>
          </a:p>
        </p:txBody>
      </p:sp>
      <p:sp>
        <p:nvSpPr>
          <p:cNvPr id="51203" name="Rectangle 3"/>
          <p:cNvSpPr>
            <a:spLocks noGrp="1" noChangeArrowheads="1"/>
          </p:cNvSpPr>
          <p:nvPr>
            <p:ph idx="1"/>
          </p:nvPr>
        </p:nvSpPr>
        <p:spPr/>
        <p:txBody>
          <a:bodyPr>
            <a:normAutofit fontScale="92500" lnSpcReduction="20000"/>
          </a:bodyPr>
          <a:lstStyle/>
          <a:p>
            <a:pPr>
              <a:buNone/>
            </a:pPr>
            <a:r>
              <a:rPr lang="en-US" dirty="0" smtClean="0"/>
              <a:t>Obviously software needs to be thoroughly tested. There are 4 testing terms to be aware of for the exam. This happens during software development (Step 4) and before actual implementation (Step 5)</a:t>
            </a:r>
          </a:p>
          <a:p>
            <a:endParaRPr lang="en-US" dirty="0" smtClean="0"/>
          </a:p>
          <a:p>
            <a:r>
              <a:rPr lang="en-US" dirty="0" smtClean="0"/>
              <a:t>Unit Testing – test each small component of a software system individually and thoroughly</a:t>
            </a:r>
          </a:p>
          <a:p>
            <a:r>
              <a:rPr lang="en-US" dirty="0" smtClean="0"/>
              <a:t>Integration Testing – test that the components work together correctly</a:t>
            </a:r>
          </a:p>
          <a:p>
            <a:r>
              <a:rPr lang="en-US" dirty="0" smtClean="0"/>
              <a:t>Acceptance Testing – Ensuring that code meets the customers requirements</a:t>
            </a:r>
          </a:p>
          <a:p>
            <a:r>
              <a:rPr lang="en-US" dirty="0" smtClean="0"/>
              <a:t>Regression Testing – retesting after any change to ensure functionality performance and protection.</a:t>
            </a:r>
          </a:p>
        </p:txBody>
      </p:sp>
    </p:spTree>
    <p:extLst>
      <p:ext uri="{BB962C8B-B14F-4D97-AF65-F5344CB8AC3E}">
        <p14:creationId xmlns:p14="http://schemas.microsoft.com/office/powerpoint/2010/main" val="1727976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normAutofit/>
          </a:bodyPr>
          <a:lstStyle/>
          <a:p>
            <a:r>
              <a:rPr lang="en-US" smtClean="0"/>
              <a:t>SD Step 5-Installation/Implementation</a:t>
            </a:r>
          </a:p>
        </p:txBody>
      </p:sp>
      <p:sp>
        <p:nvSpPr>
          <p:cNvPr id="52227" name="Rectangle 3"/>
          <p:cNvSpPr>
            <a:spLocks noGrp="1" noChangeArrowheads="1"/>
          </p:cNvSpPr>
          <p:nvPr>
            <p:ph idx="1"/>
          </p:nvPr>
        </p:nvSpPr>
        <p:spPr/>
        <p:txBody>
          <a:bodyPr/>
          <a:lstStyle/>
          <a:p>
            <a:r>
              <a:rPr lang="en-US" dirty="0" smtClean="0"/>
              <a:t>Install the software</a:t>
            </a:r>
          </a:p>
          <a:p>
            <a:r>
              <a:rPr lang="en-US" dirty="0" smtClean="0"/>
              <a:t>PROPERLY configure the software.</a:t>
            </a:r>
          </a:p>
          <a:p>
            <a:r>
              <a:rPr lang="en-US" dirty="0" smtClean="0"/>
              <a:t>Functionality and performance tests should occur, as well as security tests.</a:t>
            </a:r>
          </a:p>
          <a:p>
            <a:r>
              <a:rPr lang="en-US" dirty="0" smtClean="0"/>
              <a:t>System should be </a:t>
            </a:r>
            <a:r>
              <a:rPr lang="en-US" i="1" dirty="0" smtClean="0"/>
              <a:t>certified</a:t>
            </a:r>
            <a:r>
              <a:rPr lang="en-US" dirty="0" smtClean="0"/>
              <a:t> and </a:t>
            </a:r>
            <a:r>
              <a:rPr lang="en-US" i="1" dirty="0" smtClean="0"/>
              <a:t>accredited</a:t>
            </a:r>
            <a:r>
              <a:rPr lang="en-US" dirty="0" smtClean="0"/>
              <a:t> at this point before being put into production.</a:t>
            </a:r>
          </a:p>
          <a:p>
            <a:endParaRPr lang="en-US" dirty="0" smtClean="0"/>
          </a:p>
          <a:p>
            <a:pPr algn="ctr">
              <a:buNone/>
            </a:pPr>
            <a:r>
              <a:rPr lang="en-US" dirty="0" smtClean="0"/>
              <a:t>more</a:t>
            </a:r>
          </a:p>
        </p:txBody>
      </p:sp>
    </p:spTree>
    <p:extLst>
      <p:ext uri="{BB962C8B-B14F-4D97-AF65-F5344CB8AC3E}">
        <p14:creationId xmlns:p14="http://schemas.microsoft.com/office/powerpoint/2010/main" val="3811408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smtClean="0"/>
              <a:t>SD Step-5 Installation/Implementation</a:t>
            </a:r>
          </a:p>
        </p:txBody>
      </p:sp>
      <p:sp>
        <p:nvSpPr>
          <p:cNvPr id="53251" name="Rectangle 3"/>
          <p:cNvSpPr>
            <a:spLocks noGrp="1" noChangeArrowheads="1"/>
          </p:cNvSpPr>
          <p:nvPr>
            <p:ph idx="1"/>
          </p:nvPr>
        </p:nvSpPr>
        <p:spPr/>
        <p:txBody>
          <a:bodyPr/>
          <a:lstStyle/>
          <a:p>
            <a:r>
              <a:rPr lang="en-US" dirty="0" smtClean="0"/>
              <a:t>Auditing should be enabled and this software and systems should be considered as part of the Business Continuity Plan and that plan should be updated to include this new application if necessary.</a:t>
            </a:r>
          </a:p>
        </p:txBody>
      </p:sp>
    </p:spTree>
    <p:extLst>
      <p:ext uri="{BB962C8B-B14F-4D97-AF65-F5344CB8AC3E}">
        <p14:creationId xmlns:p14="http://schemas.microsoft.com/office/powerpoint/2010/main" val="2937106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a:bodyPr>
          <a:lstStyle/>
          <a:p>
            <a:r>
              <a:rPr lang="en-US" smtClean="0"/>
              <a:t>SD Step 6-Operation and Maintenance</a:t>
            </a:r>
          </a:p>
        </p:txBody>
      </p:sp>
      <p:sp>
        <p:nvSpPr>
          <p:cNvPr id="54275" name="Rectangle 3"/>
          <p:cNvSpPr>
            <a:spLocks noGrp="1" noChangeArrowheads="1"/>
          </p:cNvSpPr>
          <p:nvPr>
            <p:ph idx="1"/>
          </p:nvPr>
        </p:nvSpPr>
        <p:spPr/>
        <p:txBody>
          <a:bodyPr/>
          <a:lstStyle/>
          <a:p>
            <a:r>
              <a:rPr lang="en-US" dirty="0" smtClean="0"/>
              <a:t>Configure new system and place it into production. Ensure the security controls provided are PROPERLY configured</a:t>
            </a:r>
          </a:p>
          <a:p>
            <a:r>
              <a:rPr lang="en-US" dirty="0" smtClean="0"/>
              <a:t>Conduct vulnerability assessments/tests, patch system when required, audit system use.</a:t>
            </a:r>
          </a:p>
          <a:p>
            <a:r>
              <a:rPr lang="en-US" dirty="0" smtClean="0"/>
              <a:t>If any major changes to the product occur, you might have to redo a risk analysis, re-certify and re-accredit the system.</a:t>
            </a:r>
          </a:p>
        </p:txBody>
      </p:sp>
    </p:spTree>
    <p:extLst>
      <p:ext uri="{BB962C8B-B14F-4D97-AF65-F5344CB8AC3E}">
        <p14:creationId xmlns:p14="http://schemas.microsoft.com/office/powerpoint/2010/main" val="3307147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mtClean="0"/>
              <a:t>SD Step 7-Disposal</a:t>
            </a:r>
          </a:p>
        </p:txBody>
      </p:sp>
      <p:sp>
        <p:nvSpPr>
          <p:cNvPr id="55299" name="Rectangle 3"/>
          <p:cNvSpPr>
            <a:spLocks noGrp="1" noChangeArrowheads="1"/>
          </p:cNvSpPr>
          <p:nvPr>
            <p:ph idx="1"/>
          </p:nvPr>
        </p:nvSpPr>
        <p:spPr/>
        <p:txBody>
          <a:bodyPr/>
          <a:lstStyle/>
          <a:p>
            <a:r>
              <a:rPr lang="en-US" dirty="0" smtClean="0"/>
              <a:t>When the system is to be retired, you may need to backup the data, you may also need to securely destroy the data, depending on your environment and the sensitivity of the data on your system.</a:t>
            </a:r>
          </a:p>
        </p:txBody>
      </p:sp>
    </p:spTree>
    <p:extLst>
      <p:ext uri="{BB962C8B-B14F-4D97-AF65-F5344CB8AC3E}">
        <p14:creationId xmlns:p14="http://schemas.microsoft.com/office/powerpoint/2010/main" val="4204701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t>Review</a:t>
            </a:r>
          </a:p>
        </p:txBody>
      </p:sp>
      <p:sp>
        <p:nvSpPr>
          <p:cNvPr id="56323" name="Rectangle 3"/>
          <p:cNvSpPr>
            <a:spLocks noGrp="1" noChangeArrowheads="1"/>
          </p:cNvSpPr>
          <p:nvPr>
            <p:ph idx="1"/>
          </p:nvPr>
        </p:nvSpPr>
        <p:spPr>
          <a:xfrm>
            <a:off x="152400" y="1295400"/>
            <a:ext cx="8839200" cy="5410200"/>
          </a:xfrm>
        </p:spPr>
        <p:txBody>
          <a:bodyPr/>
          <a:lstStyle/>
          <a:p>
            <a:pPr eaLnBrk="1" hangingPunct="1"/>
            <a:r>
              <a:rPr lang="en-US" smtClean="0"/>
              <a:t>After the completion of a project the team should gather to review the project and discuss what went well, what went wrong and needs to be improved for the next project. </a:t>
            </a:r>
          </a:p>
          <a:p>
            <a:pPr eaLnBrk="1" hangingPunct="1"/>
            <a:r>
              <a:rPr lang="en-US" smtClean="0"/>
              <a:t>This should be a structured event with someone leading the meeting. People need to feel relaxed and free to speak their minds so we can learn as much as we can for the next project.</a:t>
            </a:r>
          </a:p>
        </p:txBody>
      </p:sp>
    </p:spTree>
    <p:extLst>
      <p:ext uri="{BB962C8B-B14F-4D97-AF65-F5344CB8AC3E}">
        <p14:creationId xmlns:p14="http://schemas.microsoft.com/office/powerpoint/2010/main" val="154221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IRONKEY</a:t>
            </a:r>
          </a:p>
        </p:txBody>
      </p:sp>
      <p:sp>
        <p:nvSpPr>
          <p:cNvPr id="2" name="Slide Number Placeholder 1"/>
          <p:cNvSpPr>
            <a:spLocks noGrp="1"/>
          </p:cNvSpPr>
          <p:nvPr>
            <p:ph type="sldNum" sz="quarter" idx="10"/>
          </p:nvPr>
        </p:nvSpPr>
        <p:spPr/>
        <p:txBody>
          <a:bodyPr/>
          <a:lstStyle/>
          <a:p>
            <a:fld id="{FB124A42-3BFC-4002-A422-5D3896DD5E41}" type="slidenum">
              <a:rPr lang="en-US" smtClean="0"/>
              <a:pPr/>
              <a:t>13</a:t>
            </a:fld>
            <a:endParaRPr lang="en-US" dirty="0"/>
          </a:p>
        </p:txBody>
      </p:sp>
      <p:sp>
        <p:nvSpPr>
          <p:cNvPr id="4" name="Rectangle 3"/>
          <p:cNvSpPr/>
          <p:nvPr/>
        </p:nvSpPr>
        <p:spPr>
          <a:xfrm>
            <a:off x="228600" y="990600"/>
            <a:ext cx="5943600" cy="6001643"/>
          </a:xfrm>
          <a:prstGeom prst="rect">
            <a:avLst/>
          </a:prstGeom>
        </p:spPr>
        <p:txBody>
          <a:bodyPr wrap="square">
            <a:spAutoFit/>
          </a:bodyPr>
          <a:lstStyle/>
          <a:p>
            <a:r>
              <a:rPr lang="en-US" sz="2400" dirty="0" smtClean="0">
                <a:solidFill>
                  <a:schemeClr val="bg1"/>
                </a:solidFill>
              </a:rPr>
              <a:t>Boing </a:t>
            </a:r>
            <a:r>
              <a:rPr lang="en-US" sz="2400" dirty="0">
                <a:solidFill>
                  <a:schemeClr val="bg1"/>
                </a:solidFill>
              </a:rPr>
              <a:t>Boing's Cory Doctorow has a slightly more apocryphal bit of advice — apparently, someone with high-level connections to the U.S. intelligence community told Doctorow "the spooks he worked with would only trust USB thumb-drives from one vendor, a U.S.-based firm that had been vetted by American spies</a:t>
            </a:r>
            <a:r>
              <a:rPr lang="en-US" sz="2400" dirty="0" smtClean="0">
                <a:solidFill>
                  <a:schemeClr val="bg1"/>
                </a:solidFill>
              </a:rPr>
              <a:t>.“</a:t>
            </a:r>
          </a:p>
          <a:p>
            <a:endParaRPr lang="en-US" sz="2400" dirty="0">
              <a:solidFill>
                <a:schemeClr val="bg1"/>
              </a:solidFill>
              <a:effectLst/>
            </a:endParaRPr>
          </a:p>
          <a:p>
            <a:r>
              <a:rPr lang="en-US" sz="2400" b="1" dirty="0">
                <a:solidFill>
                  <a:schemeClr val="bg1"/>
                </a:solidFill>
              </a:rPr>
              <a:t>Additional key security features </a:t>
            </a:r>
            <a:r>
              <a:rPr lang="en-US" sz="2400" b="1" dirty="0" smtClean="0">
                <a:solidFill>
                  <a:schemeClr val="bg1"/>
                </a:solidFill>
              </a:rPr>
              <a:t>available: </a:t>
            </a:r>
            <a:r>
              <a:rPr lang="en-US" sz="2400" dirty="0" smtClean="0">
                <a:solidFill>
                  <a:schemeClr val="bg1"/>
                </a:solidFill>
              </a:rPr>
              <a:t>Secure</a:t>
            </a:r>
            <a:r>
              <a:rPr lang="en-US" sz="2400" dirty="0">
                <a:solidFill>
                  <a:schemeClr val="bg1"/>
                </a:solidFill>
              </a:rPr>
              <a:t>, military-grade 256-bit AES full disk hardware </a:t>
            </a:r>
            <a:r>
              <a:rPr lang="en-US" sz="2400" dirty="0" smtClean="0">
                <a:solidFill>
                  <a:schemeClr val="bg1"/>
                </a:solidFill>
              </a:rPr>
              <a:t>encryption; FIPS 140-2 </a:t>
            </a:r>
            <a:r>
              <a:rPr lang="en-US" sz="2400" dirty="0">
                <a:solidFill>
                  <a:schemeClr val="bg1"/>
                </a:solidFill>
              </a:rPr>
              <a:t>Level </a:t>
            </a:r>
            <a:r>
              <a:rPr lang="en-US" sz="2400" dirty="0" smtClean="0">
                <a:solidFill>
                  <a:schemeClr val="bg1"/>
                </a:solidFill>
              </a:rPr>
              <a:t>3; remote </a:t>
            </a:r>
            <a:r>
              <a:rPr lang="en-US" sz="2400" dirty="0">
                <a:solidFill>
                  <a:schemeClr val="bg1"/>
                </a:solidFill>
              </a:rPr>
              <a:t>wipe/disable of lost or stolen </a:t>
            </a:r>
            <a:r>
              <a:rPr lang="en-US" sz="2400" dirty="0" smtClean="0">
                <a:solidFill>
                  <a:schemeClr val="bg1"/>
                </a:solidFill>
              </a:rPr>
              <a:t>devices; Multifactor authentication; Ruggedized</a:t>
            </a:r>
            <a:r>
              <a:rPr lang="en-US" sz="2400" dirty="0">
                <a:solidFill>
                  <a:schemeClr val="bg1"/>
                </a:solidFill>
              </a:rPr>
              <a:t>, </a:t>
            </a:r>
            <a:r>
              <a:rPr lang="en-US" sz="2400" dirty="0" smtClean="0">
                <a:solidFill>
                  <a:schemeClr val="bg1"/>
                </a:solidFill>
              </a:rPr>
              <a:t>waterproof; tamper evident;</a:t>
            </a:r>
            <a:endParaRPr lang="en-US" sz="2400" dirty="0">
              <a:solidFill>
                <a:schemeClr val="bg1"/>
              </a:solidFill>
            </a:endParaRPr>
          </a:p>
          <a:p>
            <a:r>
              <a:rPr lang="en-US" sz="2400" dirty="0">
                <a:solidFill>
                  <a:schemeClr val="bg1"/>
                </a:solidFill>
              </a:rPr>
              <a:t>Virus/malware </a:t>
            </a:r>
            <a:r>
              <a:rPr lang="en-US" sz="2400" dirty="0" smtClean="0">
                <a:solidFill>
                  <a:schemeClr val="bg1"/>
                </a:solidFill>
              </a:rPr>
              <a:t>protection</a:t>
            </a:r>
            <a:endParaRPr lang="en-US" sz="2400" dirty="0">
              <a:solidFill>
                <a:schemeClr val="bg1"/>
              </a:solidFill>
            </a:endParaRPr>
          </a:p>
        </p:txBody>
      </p:sp>
      <p:pic>
        <p:nvPicPr>
          <p:cNvPr id="3074" name="Picture 2" descr="IronKey Enterprise Encrypted Flash Drive Spe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420985"/>
            <a:ext cx="2162175" cy="61040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19400" y="3581400"/>
            <a:ext cx="2743200" cy="523220"/>
          </a:xfrm>
          <a:prstGeom prst="rect">
            <a:avLst/>
          </a:prstGeom>
        </p:spPr>
        <p:txBody>
          <a:bodyPr wrap="square">
            <a:spAutoFit/>
          </a:bodyPr>
          <a:lstStyle/>
          <a:p>
            <a:pPr algn="ctr"/>
            <a:r>
              <a:rPr lang="en-US" sz="1400" dirty="0" smtClean="0">
                <a:solidFill>
                  <a:schemeClr val="bg1"/>
                </a:solidFill>
              </a:rPr>
              <a:t>http://boingboing.net/2014/10/03/sourcecode-for-unpatchable.html</a:t>
            </a:r>
            <a:endParaRPr lang="en-US" sz="1400" dirty="0">
              <a:solidFill>
                <a:schemeClr val="bg1"/>
              </a:solidFill>
              <a:hlinkClick r:id="rId3"/>
            </a:endParaRPr>
          </a:p>
        </p:txBody>
      </p:sp>
      <p:cxnSp>
        <p:nvCxnSpPr>
          <p:cNvPr id="7" name="Straight Connector 6"/>
          <p:cNvCxnSpPr/>
          <p:nvPr/>
        </p:nvCxnSpPr>
        <p:spPr>
          <a:xfrm>
            <a:off x="228600" y="4267200"/>
            <a:ext cx="541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526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ctrTitle"/>
          </p:nvPr>
        </p:nvSpPr>
        <p:spPr>
          <a:xfrm>
            <a:off x="685800" y="2133600"/>
            <a:ext cx="7772400" cy="1470025"/>
          </a:xfrm>
        </p:spPr>
        <p:txBody>
          <a:bodyPr/>
          <a:lstStyle/>
          <a:p>
            <a:pPr eaLnBrk="1" hangingPunct="1"/>
            <a:r>
              <a:rPr lang="en-US" smtClean="0"/>
              <a:t>Software Development Methodologies</a:t>
            </a:r>
          </a:p>
        </p:txBody>
      </p:sp>
    </p:spTree>
    <p:extLst>
      <p:ext uri="{BB962C8B-B14F-4D97-AF65-F5344CB8AC3E}">
        <p14:creationId xmlns:p14="http://schemas.microsoft.com/office/powerpoint/2010/main" val="1586281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smtClean="0"/>
              <a:t>Software Development Methods</a:t>
            </a:r>
            <a:endParaRPr lang="en-US" dirty="0" smtClean="0"/>
          </a:p>
        </p:txBody>
      </p:sp>
      <p:sp>
        <p:nvSpPr>
          <p:cNvPr id="58371" name="Rectangle 3"/>
          <p:cNvSpPr>
            <a:spLocks noGrp="1" noChangeArrowheads="1"/>
          </p:cNvSpPr>
          <p:nvPr>
            <p:ph idx="1"/>
          </p:nvPr>
        </p:nvSpPr>
        <p:spPr/>
        <p:txBody>
          <a:bodyPr/>
          <a:lstStyle/>
          <a:p>
            <a:r>
              <a:rPr lang="en-US" smtClean="0"/>
              <a:t>You should probably understand the different software development methods.</a:t>
            </a:r>
          </a:p>
          <a:p>
            <a:endParaRPr lang="en-US" smtClean="0"/>
          </a:p>
          <a:p>
            <a:r>
              <a:rPr lang="en-US" smtClean="0"/>
              <a:t>Waterfall – classic method with defined phases and formal reviews and documentation before moving from one stage to another.</a:t>
            </a:r>
          </a:p>
          <a:p>
            <a:r>
              <a:rPr lang="en-US" smtClean="0"/>
              <a:t>Spiral – builds on waterfall, but with an emphasis on risk analysis, prototype, and simulations at different phases. Periodically revisits previous stages to update and verify design requirements</a:t>
            </a:r>
          </a:p>
          <a:p>
            <a:endParaRPr lang="en-US" dirty="0" smtClean="0"/>
          </a:p>
        </p:txBody>
      </p:sp>
    </p:spTree>
    <p:extLst>
      <p:ext uri="{BB962C8B-B14F-4D97-AF65-F5344CB8AC3E}">
        <p14:creationId xmlns:p14="http://schemas.microsoft.com/office/powerpoint/2010/main" val="3603895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normAutofit/>
          </a:bodyPr>
          <a:lstStyle/>
          <a:p>
            <a:r>
              <a:rPr lang="en-US" dirty="0" smtClean="0"/>
              <a:t>Software Development Methods </a:t>
            </a:r>
          </a:p>
        </p:txBody>
      </p:sp>
      <p:sp>
        <p:nvSpPr>
          <p:cNvPr id="59395" name="Rectangle 3"/>
          <p:cNvSpPr>
            <a:spLocks noGrp="1" noChangeArrowheads="1"/>
          </p:cNvSpPr>
          <p:nvPr>
            <p:ph idx="1"/>
          </p:nvPr>
        </p:nvSpPr>
        <p:spPr/>
        <p:txBody>
          <a:bodyPr>
            <a:normAutofit/>
          </a:bodyPr>
          <a:lstStyle/>
          <a:p>
            <a:r>
              <a:rPr lang="en-US" smtClean="0"/>
              <a:t>Joint Analysis Development – team approach in a workshop type environment</a:t>
            </a:r>
          </a:p>
          <a:p>
            <a:r>
              <a:rPr lang="en-US" smtClean="0"/>
              <a:t>Rapid Application Development – a method of determining user requirements and developing system quickly to satisfy immediate needs</a:t>
            </a:r>
          </a:p>
          <a:p>
            <a:r>
              <a:rPr lang="en-US" smtClean="0"/>
              <a:t>Clean room – approach that attempts to prevents errors by following structured and formal methods of developing and testing. This approach used for high-quality and critical applications that will be put though a strict certification process.</a:t>
            </a:r>
          </a:p>
        </p:txBody>
      </p:sp>
    </p:spTree>
    <p:extLst>
      <p:ext uri="{BB962C8B-B14F-4D97-AF65-F5344CB8AC3E}">
        <p14:creationId xmlns:p14="http://schemas.microsoft.com/office/powerpoint/2010/main" val="784100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52400" y="1295400"/>
            <a:ext cx="4267200" cy="5029200"/>
          </a:xfrm>
        </p:spPr>
        <p:txBody>
          <a:bodyPr>
            <a:normAutofit fontScale="92500"/>
          </a:bodyPr>
          <a:lstStyle/>
          <a:p>
            <a:r>
              <a:rPr lang="en-US" dirty="0" smtClean="0"/>
              <a:t>The Waterfall model uses a linear-sequential life-cycle approach.</a:t>
            </a:r>
          </a:p>
          <a:p>
            <a:r>
              <a:rPr lang="en-US" dirty="0" smtClean="0"/>
              <a:t>Each phase must be completed in its entirety before the next phase can begin. </a:t>
            </a:r>
          </a:p>
          <a:p>
            <a:r>
              <a:rPr lang="en-US" dirty="0" smtClean="0"/>
              <a:t>At the end of each phase, a review takes place to make sure the project is on the correct path and if the project should continue.</a:t>
            </a:r>
          </a:p>
          <a:p>
            <a:endParaRPr lang="en-US" dirty="0"/>
          </a:p>
        </p:txBody>
      </p:sp>
      <p:sp>
        <p:nvSpPr>
          <p:cNvPr id="2" name="Slide Number Placeholder 1"/>
          <p:cNvSpPr>
            <a:spLocks noGrp="1"/>
          </p:cNvSpPr>
          <p:nvPr>
            <p:ph type="sldNum" sz="quarter" idx="10"/>
          </p:nvPr>
        </p:nvSpPr>
        <p:spPr/>
        <p:txBody>
          <a:bodyPr/>
          <a:lstStyle/>
          <a:p>
            <a:fld id="{FB124A42-3BFC-4002-A422-5D3896DD5E41}" type="slidenum">
              <a:rPr lang="en-US" smtClean="0"/>
              <a:pPr/>
              <a:t>133</a:t>
            </a:fld>
            <a:endParaRPr lang="en-US" dirty="0"/>
          </a:p>
        </p:txBody>
      </p:sp>
      <p:sp>
        <p:nvSpPr>
          <p:cNvPr id="3" name="Title 2"/>
          <p:cNvSpPr>
            <a:spLocks noGrp="1"/>
          </p:cNvSpPr>
          <p:nvPr>
            <p:ph type="title"/>
          </p:nvPr>
        </p:nvSpPr>
        <p:spPr/>
        <p:txBody>
          <a:bodyPr/>
          <a:lstStyle/>
          <a:p>
            <a:r>
              <a:rPr lang="en-US" smtClean="0"/>
              <a:t>Waterfall</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308" y="1745673"/>
            <a:ext cx="4514437"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5778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163" y="1828800"/>
            <a:ext cx="4987837"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half" idx="1"/>
          </p:nvPr>
        </p:nvSpPr>
        <p:spPr>
          <a:xfrm>
            <a:off x="152400" y="1295400"/>
            <a:ext cx="4267200" cy="5029200"/>
          </a:xfrm>
        </p:spPr>
        <p:txBody>
          <a:bodyPr>
            <a:normAutofit fontScale="77500" lnSpcReduction="20000"/>
          </a:bodyPr>
          <a:lstStyle/>
          <a:p>
            <a:r>
              <a:rPr lang="en-US" dirty="0"/>
              <a:t>The iterative approach provided by the Spiral model allows new requirements to be addressed as they are uncovered. </a:t>
            </a:r>
            <a:endParaRPr lang="en-US" dirty="0" smtClean="0"/>
          </a:p>
          <a:p>
            <a:r>
              <a:rPr lang="en-US" dirty="0" smtClean="0"/>
              <a:t>Each </a:t>
            </a:r>
            <a:r>
              <a:rPr lang="en-US" dirty="0"/>
              <a:t>prototype allows for testing to take place early in the development project, and feedback based upon these tests is integrated into the following iteration of steps. </a:t>
            </a:r>
            <a:endParaRPr lang="en-US" dirty="0" smtClean="0"/>
          </a:p>
          <a:p>
            <a:r>
              <a:rPr lang="en-US" dirty="0" smtClean="0"/>
              <a:t>The </a:t>
            </a:r>
            <a:r>
              <a:rPr lang="en-US" dirty="0"/>
              <a:t>risk analysis ensures that all issues are actively reviewed and analyzed so that things do not “slip through the cracks” and the project stays on track</a:t>
            </a:r>
            <a:r>
              <a:rPr lang="en-US" dirty="0" smtClean="0"/>
              <a:t>.</a:t>
            </a:r>
            <a:endParaRPr lang="en-US" dirty="0"/>
          </a:p>
        </p:txBody>
      </p:sp>
      <p:sp>
        <p:nvSpPr>
          <p:cNvPr id="2" name="Slide Number Placeholder 1"/>
          <p:cNvSpPr>
            <a:spLocks noGrp="1"/>
          </p:cNvSpPr>
          <p:nvPr>
            <p:ph type="sldNum" sz="quarter" idx="10"/>
          </p:nvPr>
        </p:nvSpPr>
        <p:spPr/>
        <p:txBody>
          <a:bodyPr/>
          <a:lstStyle/>
          <a:p>
            <a:fld id="{FB124A42-3BFC-4002-A422-5D3896DD5E41}" type="slidenum">
              <a:rPr lang="en-US" smtClean="0"/>
              <a:pPr/>
              <a:t>134</a:t>
            </a:fld>
            <a:endParaRPr lang="en-US" dirty="0"/>
          </a:p>
        </p:txBody>
      </p:sp>
      <p:sp>
        <p:nvSpPr>
          <p:cNvPr id="3" name="Title 2"/>
          <p:cNvSpPr>
            <a:spLocks noGrp="1"/>
          </p:cNvSpPr>
          <p:nvPr>
            <p:ph type="title"/>
          </p:nvPr>
        </p:nvSpPr>
        <p:spPr/>
        <p:txBody>
          <a:bodyPr/>
          <a:lstStyle/>
          <a:p>
            <a:r>
              <a:rPr lang="en-US" dirty="0" smtClean="0"/>
              <a:t>Spiral Model</a:t>
            </a:r>
            <a:endParaRPr lang="en-US" dirty="0"/>
          </a:p>
        </p:txBody>
      </p:sp>
    </p:spTree>
    <p:extLst>
      <p:ext uri="{BB962C8B-B14F-4D97-AF65-F5344CB8AC3E}">
        <p14:creationId xmlns:p14="http://schemas.microsoft.com/office/powerpoint/2010/main" val="3735132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905000"/>
            <a:ext cx="5257800" cy="377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half" idx="1"/>
          </p:nvPr>
        </p:nvSpPr>
        <p:spPr>
          <a:xfrm>
            <a:off x="152400" y="1295400"/>
            <a:ext cx="4267200" cy="5029200"/>
          </a:xfrm>
        </p:spPr>
        <p:txBody>
          <a:bodyPr>
            <a:normAutofit fontScale="85000" lnSpcReduction="20000"/>
          </a:bodyPr>
          <a:lstStyle/>
          <a:p>
            <a:r>
              <a:rPr lang="en-US" dirty="0" smtClean="0"/>
              <a:t>The </a:t>
            </a:r>
            <a:r>
              <a:rPr lang="en-US" dirty="0"/>
              <a:t>V-model was developed after the Waterfall model. </a:t>
            </a:r>
            <a:endParaRPr lang="en-US" dirty="0" smtClean="0"/>
          </a:p>
          <a:p>
            <a:r>
              <a:rPr lang="en-US" dirty="0" smtClean="0"/>
              <a:t>Instead </a:t>
            </a:r>
            <a:r>
              <a:rPr lang="en-US" dirty="0"/>
              <a:t>of following a flat linear approach in the software development processes, it follows steps that are laid out in a V </a:t>
            </a:r>
            <a:r>
              <a:rPr lang="en-US" dirty="0" smtClean="0"/>
              <a:t>format.</a:t>
            </a:r>
          </a:p>
          <a:p>
            <a:r>
              <a:rPr lang="en-US" dirty="0" smtClean="0"/>
              <a:t>This </a:t>
            </a:r>
            <a:r>
              <a:rPr lang="en-US" dirty="0"/>
              <a:t>model emphasizes the verification and validation of the product at each phase and provides a formal method of developing testing plans as each coding phase is executed</a:t>
            </a:r>
            <a:r>
              <a:rPr lang="en-US" dirty="0" smtClean="0"/>
              <a:t>.</a:t>
            </a:r>
            <a:endParaRPr lang="en-US" dirty="0"/>
          </a:p>
        </p:txBody>
      </p:sp>
      <p:sp>
        <p:nvSpPr>
          <p:cNvPr id="2" name="Slide Number Placeholder 1"/>
          <p:cNvSpPr>
            <a:spLocks noGrp="1"/>
          </p:cNvSpPr>
          <p:nvPr>
            <p:ph type="sldNum" sz="quarter" idx="10"/>
          </p:nvPr>
        </p:nvSpPr>
        <p:spPr/>
        <p:txBody>
          <a:bodyPr/>
          <a:lstStyle/>
          <a:p>
            <a:fld id="{FB124A42-3BFC-4002-A422-5D3896DD5E41}" type="slidenum">
              <a:rPr lang="en-US" smtClean="0"/>
              <a:pPr/>
              <a:t>135</a:t>
            </a:fld>
            <a:endParaRPr lang="en-US" dirty="0"/>
          </a:p>
        </p:txBody>
      </p:sp>
      <p:sp>
        <p:nvSpPr>
          <p:cNvPr id="3" name="Title 2"/>
          <p:cNvSpPr>
            <a:spLocks noGrp="1"/>
          </p:cNvSpPr>
          <p:nvPr>
            <p:ph type="title"/>
          </p:nvPr>
        </p:nvSpPr>
        <p:spPr/>
        <p:txBody>
          <a:bodyPr/>
          <a:lstStyle/>
          <a:p>
            <a:r>
              <a:rPr lang="en-US" dirty="0"/>
              <a:t>V-Shaped Model (V-Model)</a:t>
            </a:r>
          </a:p>
        </p:txBody>
      </p:sp>
    </p:spTree>
    <p:extLst>
      <p:ext uri="{BB962C8B-B14F-4D97-AF65-F5344CB8AC3E}">
        <p14:creationId xmlns:p14="http://schemas.microsoft.com/office/powerpoint/2010/main" val="811083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2338"/>
          <a:stretch/>
        </p:blipFill>
        <p:spPr bwMode="auto">
          <a:xfrm>
            <a:off x="4038601" y="2341418"/>
            <a:ext cx="51054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half" idx="1"/>
          </p:nvPr>
        </p:nvSpPr>
        <p:spPr>
          <a:xfrm>
            <a:off x="152400" y="1295400"/>
            <a:ext cx="4267200" cy="5029200"/>
          </a:xfrm>
        </p:spPr>
        <p:txBody>
          <a:bodyPr>
            <a:normAutofit fontScale="70000" lnSpcReduction="20000"/>
          </a:bodyPr>
          <a:lstStyle/>
          <a:p>
            <a:r>
              <a:rPr lang="en-US" dirty="0"/>
              <a:t>The main reason that the RAD model was developed was that by the time software was completely developed following other models, the requirements changed and the developers had to “go back to the drawing board.” </a:t>
            </a:r>
            <a:endParaRPr lang="en-US" dirty="0" smtClean="0"/>
          </a:p>
          <a:p>
            <a:r>
              <a:rPr lang="en-US" dirty="0" smtClean="0"/>
              <a:t>If </a:t>
            </a:r>
            <a:r>
              <a:rPr lang="en-US" dirty="0"/>
              <a:t>a customer needs you to develop a software product and it takes you a year to do so, by the end of that year the customer’s needs for the software have probably advanced and changed. </a:t>
            </a:r>
            <a:endParaRPr lang="en-US" dirty="0" smtClean="0"/>
          </a:p>
          <a:p>
            <a:r>
              <a:rPr lang="en-US" dirty="0" smtClean="0"/>
              <a:t>The </a:t>
            </a:r>
            <a:r>
              <a:rPr lang="en-US" dirty="0"/>
              <a:t>RAD model allows for the customer to be involved during the development phases so that the end result maps to their needs in a more realistic manner</a:t>
            </a:r>
            <a:r>
              <a:rPr lang="en-US" dirty="0" smtClean="0"/>
              <a:t>.</a:t>
            </a:r>
            <a:endParaRPr lang="en-US" dirty="0"/>
          </a:p>
        </p:txBody>
      </p:sp>
      <p:sp>
        <p:nvSpPr>
          <p:cNvPr id="2" name="Slide Number Placeholder 1"/>
          <p:cNvSpPr>
            <a:spLocks noGrp="1"/>
          </p:cNvSpPr>
          <p:nvPr>
            <p:ph type="sldNum" sz="quarter" idx="10"/>
          </p:nvPr>
        </p:nvSpPr>
        <p:spPr/>
        <p:txBody>
          <a:bodyPr/>
          <a:lstStyle/>
          <a:p>
            <a:fld id="{FB124A42-3BFC-4002-A422-5D3896DD5E41}" type="slidenum">
              <a:rPr lang="en-US" smtClean="0"/>
              <a:pPr/>
              <a:t>136</a:t>
            </a:fld>
            <a:endParaRPr lang="en-US" dirty="0"/>
          </a:p>
        </p:txBody>
      </p:sp>
      <p:sp>
        <p:nvSpPr>
          <p:cNvPr id="3" name="Title 2"/>
          <p:cNvSpPr>
            <a:spLocks noGrp="1"/>
          </p:cNvSpPr>
          <p:nvPr>
            <p:ph type="title"/>
          </p:nvPr>
        </p:nvSpPr>
        <p:spPr/>
        <p:txBody>
          <a:bodyPr>
            <a:normAutofit fontScale="90000"/>
          </a:bodyPr>
          <a:lstStyle/>
          <a:p>
            <a:r>
              <a:rPr lang="en-US" dirty="0"/>
              <a:t>Rapid Application Development </a:t>
            </a:r>
            <a:r>
              <a:rPr lang="en-US" dirty="0" smtClean="0"/>
              <a:t>(RAD) Model</a:t>
            </a:r>
            <a:endParaRPr lang="en-US" dirty="0"/>
          </a:p>
        </p:txBody>
      </p:sp>
    </p:spTree>
    <p:extLst>
      <p:ext uri="{BB962C8B-B14F-4D97-AF65-F5344CB8AC3E}">
        <p14:creationId xmlns:p14="http://schemas.microsoft.com/office/powerpoint/2010/main" val="4014648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137</a:t>
            </a:fld>
            <a:endParaRPr lang="en-US" dirty="0"/>
          </a:p>
        </p:txBody>
      </p:sp>
      <p:sp>
        <p:nvSpPr>
          <p:cNvPr id="3" name="Title 2"/>
          <p:cNvSpPr>
            <a:spLocks noGrp="1"/>
          </p:cNvSpPr>
          <p:nvPr>
            <p:ph type="title"/>
          </p:nvPr>
        </p:nvSpPr>
        <p:spPr/>
        <p:txBody>
          <a:bodyPr/>
          <a:lstStyle/>
          <a:p>
            <a:r>
              <a:rPr lang="en-US" dirty="0" smtClean="0"/>
              <a:t>Incremental Development Model</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93" y="1371600"/>
            <a:ext cx="8200607"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598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138</a:t>
            </a:fld>
            <a:endParaRPr lang="en-US" dirty="0"/>
          </a:p>
        </p:txBody>
      </p:sp>
      <p:sp>
        <p:nvSpPr>
          <p:cNvPr id="4" name="Title 3"/>
          <p:cNvSpPr>
            <a:spLocks noGrp="1"/>
          </p:cNvSpPr>
          <p:nvPr>
            <p:ph type="title"/>
          </p:nvPr>
        </p:nvSpPr>
        <p:spPr/>
        <p:txBody>
          <a:bodyPr/>
          <a:lstStyle/>
          <a:p>
            <a:r>
              <a:rPr lang="en-US" dirty="0" smtClean="0"/>
              <a:t>Agile Model</a:t>
            </a:r>
            <a:endParaRPr lang="en-US" dirty="0"/>
          </a:p>
        </p:txBody>
      </p:sp>
      <p:sp>
        <p:nvSpPr>
          <p:cNvPr id="5" name="Content Placeholder 4"/>
          <p:cNvSpPr>
            <a:spLocks noGrp="1"/>
          </p:cNvSpPr>
          <p:nvPr>
            <p:ph idx="1"/>
          </p:nvPr>
        </p:nvSpPr>
        <p:spPr/>
        <p:txBody>
          <a:bodyPr>
            <a:normAutofit fontScale="77500" lnSpcReduction="20000"/>
          </a:bodyPr>
          <a:lstStyle/>
          <a:p>
            <a:r>
              <a:rPr lang="en-US" dirty="0" smtClean="0"/>
              <a:t>Umbrella </a:t>
            </a:r>
            <a:r>
              <a:rPr lang="en-US" dirty="0"/>
              <a:t>term for several development methodologies. </a:t>
            </a:r>
            <a:endParaRPr lang="en-US" dirty="0" smtClean="0"/>
          </a:p>
          <a:p>
            <a:r>
              <a:rPr lang="en-US" dirty="0" smtClean="0"/>
              <a:t>Focuses </a:t>
            </a:r>
            <a:r>
              <a:rPr lang="en-US" dirty="0"/>
              <a:t>not on rigid, linear, stepwise processes, but instead on incremental and iterative development methods that promote cross-functional teamwork and continuous feedback mechanisms. </a:t>
            </a:r>
            <a:endParaRPr lang="en-US" dirty="0" smtClean="0"/>
          </a:p>
          <a:p>
            <a:r>
              <a:rPr lang="en-US" dirty="0" smtClean="0"/>
              <a:t>This </a:t>
            </a:r>
            <a:r>
              <a:rPr lang="en-US" dirty="0"/>
              <a:t>model is considered “lightweight” compared to the traditional methods that are “heavyweight,” which just means this model is not confined to a tunneled vision and overly structured approach. </a:t>
            </a:r>
            <a:endParaRPr lang="en-US" dirty="0" smtClean="0"/>
          </a:p>
          <a:p>
            <a:r>
              <a:rPr lang="en-US" dirty="0" smtClean="0"/>
              <a:t>It </a:t>
            </a:r>
            <a:r>
              <a:rPr lang="en-US" dirty="0"/>
              <a:t>is nimble and flexible enough to adapt to each project’s needs. </a:t>
            </a:r>
            <a:endParaRPr lang="en-US" dirty="0" smtClean="0"/>
          </a:p>
          <a:p>
            <a:pPr marL="457200" lvl="1" indent="0">
              <a:buNone/>
            </a:pPr>
            <a:r>
              <a:rPr lang="en-US" dirty="0" smtClean="0"/>
              <a:t>The </a:t>
            </a:r>
            <a:r>
              <a:rPr lang="en-US" dirty="0"/>
              <a:t>industry found out that even an exhaustive library of defined processes cannot handle every situation that could arise during a development project. So instead of investing time and resources into big upfront design analysis, this model focuses on small increments of functional code that are created based upon business need</a:t>
            </a:r>
            <a:r>
              <a:rPr lang="en-US" dirty="0" smtClean="0"/>
              <a:t>.</a:t>
            </a:r>
            <a:endParaRPr lang="en-US" dirty="0"/>
          </a:p>
        </p:txBody>
      </p:sp>
    </p:spTree>
    <p:extLst>
      <p:ext uri="{BB962C8B-B14F-4D97-AF65-F5344CB8AC3E}">
        <p14:creationId xmlns:p14="http://schemas.microsoft.com/office/powerpoint/2010/main" val="4243679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139</a:t>
            </a:fld>
            <a:endParaRPr lang="en-US" dirty="0"/>
          </a:p>
        </p:txBody>
      </p:sp>
      <p:sp>
        <p:nvSpPr>
          <p:cNvPr id="3" name="Title 2"/>
          <p:cNvSpPr>
            <a:spLocks noGrp="1"/>
          </p:cNvSpPr>
          <p:nvPr>
            <p:ph type="title"/>
          </p:nvPr>
        </p:nvSpPr>
        <p:spPr/>
        <p:txBody>
          <a:bodyPr/>
          <a:lstStyle/>
          <a:p>
            <a:r>
              <a:rPr lang="en-US" dirty="0" smtClean="0"/>
              <a:t>Summary of Models</a:t>
            </a:r>
            <a:endParaRPr lang="en-US" dirty="0"/>
          </a:p>
        </p:txBody>
      </p:sp>
      <p:sp>
        <p:nvSpPr>
          <p:cNvPr id="4" name="Content Placeholder 3"/>
          <p:cNvSpPr>
            <a:spLocks noGrp="1"/>
          </p:cNvSpPr>
          <p:nvPr>
            <p:ph idx="1"/>
          </p:nvPr>
        </p:nvSpPr>
        <p:spPr/>
        <p:txBody>
          <a:bodyPr>
            <a:normAutofit fontScale="62500" lnSpcReduction="20000"/>
          </a:bodyPr>
          <a:lstStyle/>
          <a:p>
            <a:r>
              <a:rPr lang="en-US" b="1" dirty="0"/>
              <a:t>Break and Fix </a:t>
            </a:r>
            <a:r>
              <a:rPr lang="en-US" dirty="0" smtClean="0"/>
              <a:t>-- No </a:t>
            </a:r>
            <a:r>
              <a:rPr lang="en-US" dirty="0"/>
              <a:t>real planning up front. Flaws are reactively dealt with after release with the creation of patches and updates. </a:t>
            </a:r>
          </a:p>
          <a:p>
            <a:r>
              <a:rPr lang="en-US" b="1" dirty="0"/>
              <a:t>Waterfall</a:t>
            </a:r>
            <a:r>
              <a:rPr lang="en-US" dirty="0"/>
              <a:t> -- </a:t>
            </a:r>
            <a:r>
              <a:rPr lang="en-US" dirty="0" smtClean="0"/>
              <a:t>Sequential </a:t>
            </a:r>
            <a:r>
              <a:rPr lang="en-US" dirty="0"/>
              <a:t>approach that requires each phase to complete before the next one can begin. Difficult to integrate changes. Inflexible model. </a:t>
            </a:r>
          </a:p>
          <a:p>
            <a:r>
              <a:rPr lang="en-US" b="1" dirty="0" smtClean="0"/>
              <a:t>V-model </a:t>
            </a:r>
            <a:r>
              <a:rPr lang="en-US" dirty="0" smtClean="0"/>
              <a:t>-- Emphasizes </a:t>
            </a:r>
            <a:r>
              <a:rPr lang="en-US" dirty="0"/>
              <a:t>verification and validation at each phase and testing to take place throughout the project, not just at the end. </a:t>
            </a:r>
          </a:p>
          <a:p>
            <a:r>
              <a:rPr lang="en-US" b="1" dirty="0"/>
              <a:t>Prototyping</a:t>
            </a:r>
            <a:r>
              <a:rPr lang="en-US" dirty="0"/>
              <a:t> -- </a:t>
            </a:r>
            <a:r>
              <a:rPr lang="en-US" dirty="0" smtClean="0"/>
              <a:t>Creating </a:t>
            </a:r>
            <a:r>
              <a:rPr lang="en-US" dirty="0"/>
              <a:t>a sample or model of the code for proof-of-concept purposes. </a:t>
            </a:r>
          </a:p>
          <a:p>
            <a:r>
              <a:rPr lang="en-US" b="1" dirty="0"/>
              <a:t>Incremental</a:t>
            </a:r>
            <a:r>
              <a:rPr lang="en-US" dirty="0"/>
              <a:t> -- </a:t>
            </a:r>
            <a:r>
              <a:rPr lang="en-US" dirty="0" smtClean="0"/>
              <a:t>Multiple </a:t>
            </a:r>
            <a:r>
              <a:rPr lang="en-US" dirty="0"/>
              <a:t>development cycles are carried out on a piece of software throughout its development stages . Each phase provides a usable version of software. </a:t>
            </a:r>
          </a:p>
          <a:p>
            <a:r>
              <a:rPr lang="en-US" b="1" dirty="0" smtClean="0"/>
              <a:t>Spiral</a:t>
            </a:r>
            <a:r>
              <a:rPr lang="en-US" dirty="0" smtClean="0"/>
              <a:t> </a:t>
            </a:r>
            <a:r>
              <a:rPr lang="en-US" dirty="0"/>
              <a:t>-- </a:t>
            </a:r>
            <a:r>
              <a:rPr lang="en-US" dirty="0" smtClean="0"/>
              <a:t>Iterative </a:t>
            </a:r>
            <a:r>
              <a:rPr lang="en-US" dirty="0"/>
              <a:t>approach that emphasizes risk analysis per iteration. Allows for customer feedback to be integrated through a flexible evolutionary approach. </a:t>
            </a:r>
          </a:p>
          <a:p>
            <a:r>
              <a:rPr lang="en-US" b="1" dirty="0"/>
              <a:t>Rapid Application Development </a:t>
            </a:r>
            <a:r>
              <a:rPr lang="en-US" dirty="0"/>
              <a:t>-- </a:t>
            </a:r>
            <a:r>
              <a:rPr lang="en-US" dirty="0" smtClean="0"/>
              <a:t>Combines </a:t>
            </a:r>
            <a:r>
              <a:rPr lang="en-US" dirty="0"/>
              <a:t>prototyping and iterative development procedures with the goal of accelerating the software development process. </a:t>
            </a:r>
          </a:p>
          <a:p>
            <a:r>
              <a:rPr lang="en-US" b="1" dirty="0"/>
              <a:t>Agile</a:t>
            </a:r>
            <a:r>
              <a:rPr lang="en-US" dirty="0"/>
              <a:t> -- </a:t>
            </a:r>
            <a:r>
              <a:rPr lang="en-US" dirty="0" smtClean="0"/>
              <a:t>Iterative </a:t>
            </a:r>
            <a:r>
              <a:rPr lang="en-US" dirty="0"/>
              <a:t>and incremental development processes that encourage team-based collaboration . Flexibility and adaptability are used instead of a strict process structure.</a:t>
            </a:r>
          </a:p>
          <a:p>
            <a:endParaRPr lang="en-US" dirty="0"/>
          </a:p>
        </p:txBody>
      </p:sp>
    </p:spTree>
    <p:extLst>
      <p:ext uri="{BB962C8B-B14F-4D97-AF65-F5344CB8AC3E}">
        <p14:creationId xmlns:p14="http://schemas.microsoft.com/office/powerpoint/2010/main" val="121007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a:t>
            </a:fld>
            <a:endParaRPr lang="en-US" dirty="0"/>
          </a:p>
        </p:txBody>
      </p:sp>
      <p:sp>
        <p:nvSpPr>
          <p:cNvPr id="3" name="Title 2"/>
          <p:cNvSpPr>
            <a:spLocks noGrp="1"/>
          </p:cNvSpPr>
          <p:nvPr>
            <p:ph type="title"/>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825" y="14288"/>
            <a:ext cx="4830763" cy="682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9023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SDLC</a:t>
            </a:r>
            <a:endParaRPr lang="en-US" dirty="0"/>
          </a:p>
        </p:txBody>
      </p:sp>
      <p:sp>
        <p:nvSpPr>
          <p:cNvPr id="6" name="Text Placeholder 5"/>
          <p:cNvSpPr>
            <a:spLocks noGrp="1"/>
          </p:cNvSpPr>
          <p:nvPr>
            <p:ph type="body" idx="1"/>
          </p:nvPr>
        </p:nvSpPr>
        <p:spPr/>
        <p:txBody>
          <a:bodyPr/>
          <a:lstStyle/>
          <a:p>
            <a:endParaRPr lang="en-US"/>
          </a:p>
        </p:txBody>
      </p:sp>
      <p:sp>
        <p:nvSpPr>
          <p:cNvPr id="2" name="Slide Number Placeholder 1"/>
          <p:cNvSpPr>
            <a:spLocks noGrp="1"/>
          </p:cNvSpPr>
          <p:nvPr>
            <p:ph type="sldNum" sz="quarter" idx="4"/>
          </p:nvPr>
        </p:nvSpPr>
        <p:spPr/>
        <p:txBody>
          <a:bodyPr/>
          <a:lstStyle/>
          <a:p>
            <a:fld id="{FB124A42-3BFC-4002-A422-5D3896DD5E41}" type="slidenum">
              <a:rPr lang="en-US" smtClean="0"/>
              <a:pPr/>
              <a:t>140</a:t>
            </a:fld>
            <a:endParaRPr lang="en-US" dirty="0"/>
          </a:p>
        </p:txBody>
      </p:sp>
    </p:spTree>
    <p:extLst>
      <p:ext uri="{BB962C8B-B14F-4D97-AF65-F5344CB8AC3E}">
        <p14:creationId xmlns:p14="http://schemas.microsoft.com/office/powerpoint/2010/main" val="2937677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normAutofit/>
          </a:bodyPr>
          <a:lstStyle/>
          <a:p>
            <a:r>
              <a:rPr lang="en-US" dirty="0" smtClean="0"/>
              <a:t>Computer Aided Software Engineering</a:t>
            </a:r>
          </a:p>
        </p:txBody>
      </p:sp>
      <p:sp>
        <p:nvSpPr>
          <p:cNvPr id="60419" name="Rectangle 3"/>
          <p:cNvSpPr>
            <a:spLocks noGrp="1" noChangeArrowheads="1"/>
          </p:cNvSpPr>
          <p:nvPr>
            <p:ph idx="1"/>
          </p:nvPr>
        </p:nvSpPr>
        <p:spPr/>
        <p:txBody>
          <a:bodyPr/>
          <a:lstStyle/>
          <a:p>
            <a:r>
              <a:rPr lang="en-US" dirty="0" smtClean="0"/>
              <a:t>CASE – is the use of tools to create and manage software. A CASE tool is aimed at supporting one or more SE tasks and activities. </a:t>
            </a:r>
          </a:p>
          <a:p>
            <a:pPr lvl="1"/>
            <a:r>
              <a:rPr lang="en-US" dirty="0" smtClean="0"/>
              <a:t>development environments </a:t>
            </a:r>
          </a:p>
          <a:p>
            <a:pPr lvl="1"/>
            <a:r>
              <a:rPr lang="en-US" dirty="0" smtClean="0"/>
              <a:t>version control</a:t>
            </a:r>
          </a:p>
          <a:p>
            <a:pPr lvl="1"/>
            <a:r>
              <a:rPr lang="en-US" dirty="0" smtClean="0"/>
              <a:t>code analyzers</a:t>
            </a:r>
          </a:p>
          <a:p>
            <a:pPr lvl="1"/>
            <a:r>
              <a:rPr lang="en-US" dirty="0" smtClean="0"/>
              <a:t>automatically code creation tools</a:t>
            </a:r>
          </a:p>
        </p:txBody>
      </p:sp>
    </p:spTree>
    <p:extLst>
      <p:ext uri="{BB962C8B-B14F-4D97-AF65-F5344CB8AC3E}">
        <p14:creationId xmlns:p14="http://schemas.microsoft.com/office/powerpoint/2010/main" val="2224341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dirty="0" smtClean="0"/>
              <a:t>Prototyping</a:t>
            </a:r>
          </a:p>
        </p:txBody>
      </p:sp>
      <p:sp>
        <p:nvSpPr>
          <p:cNvPr id="61443" name="Rectangle 3"/>
          <p:cNvSpPr>
            <a:spLocks noGrp="1" noChangeArrowheads="1"/>
          </p:cNvSpPr>
          <p:nvPr>
            <p:ph idx="1"/>
          </p:nvPr>
        </p:nvSpPr>
        <p:spPr/>
        <p:txBody>
          <a:bodyPr/>
          <a:lstStyle/>
          <a:p>
            <a:r>
              <a:rPr lang="en-US" smtClean="0"/>
              <a:t>Quick code written to show the customer where the project is going to ensure that the project will satisfy the customers requirements. Prototyping does not have to be actual code, it could be a graphical walk through of displays, flowcharts, logic etc for the customer to walk through.</a:t>
            </a:r>
          </a:p>
        </p:txBody>
      </p:sp>
    </p:spTree>
    <p:extLst>
      <p:ext uri="{BB962C8B-B14F-4D97-AF65-F5344CB8AC3E}">
        <p14:creationId xmlns:p14="http://schemas.microsoft.com/office/powerpoint/2010/main" val="1956143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dirty="0" smtClean="0"/>
              <a:t>Change Control</a:t>
            </a:r>
          </a:p>
        </p:txBody>
      </p:sp>
      <p:sp>
        <p:nvSpPr>
          <p:cNvPr id="62467" name="Rectangle 3"/>
          <p:cNvSpPr>
            <a:spLocks noGrp="1" noChangeArrowheads="1"/>
          </p:cNvSpPr>
          <p:nvPr>
            <p:ph idx="1"/>
          </p:nvPr>
        </p:nvSpPr>
        <p:spPr/>
        <p:txBody>
          <a:bodyPr>
            <a:normAutofit/>
          </a:bodyPr>
          <a:lstStyle/>
          <a:p>
            <a:r>
              <a:rPr lang="en-US" dirty="0" smtClean="0"/>
              <a:t>Change control is important both before production and after production. If customers are allowed to request changes (without charge) after the project is started they can make the project go over budget and the company lose money (this is a risk/threat). Change control after production focuses on how these changes will affect the configuration, functionality  and security and stability of a product. The following are necessary steps for a change control process.</a:t>
            </a:r>
          </a:p>
        </p:txBody>
      </p:sp>
    </p:spTree>
    <p:extLst>
      <p:ext uri="{BB962C8B-B14F-4D97-AF65-F5344CB8AC3E}">
        <p14:creationId xmlns:p14="http://schemas.microsoft.com/office/powerpoint/2010/main" val="681869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dirty="0" smtClean="0"/>
              <a:t>Change Control steps</a:t>
            </a:r>
          </a:p>
        </p:txBody>
      </p:sp>
      <p:sp>
        <p:nvSpPr>
          <p:cNvPr id="63491" name="Rectangle 3"/>
          <p:cNvSpPr>
            <a:spLocks noGrp="1" noChangeArrowheads="1"/>
          </p:cNvSpPr>
          <p:nvPr>
            <p:ph idx="1"/>
          </p:nvPr>
        </p:nvSpPr>
        <p:spPr/>
        <p:txBody>
          <a:bodyPr>
            <a:normAutofit fontScale="70000" lnSpcReduction="20000"/>
          </a:bodyPr>
          <a:lstStyle/>
          <a:p>
            <a:r>
              <a:rPr lang="en-US" dirty="0" smtClean="0"/>
              <a:t>Make formal request for change</a:t>
            </a:r>
          </a:p>
          <a:p>
            <a:r>
              <a:rPr lang="en-US" dirty="0" smtClean="0"/>
              <a:t>Analyze the request</a:t>
            </a:r>
          </a:p>
          <a:p>
            <a:pPr lvl="1"/>
            <a:r>
              <a:rPr lang="en-US" dirty="0" smtClean="0"/>
              <a:t>Develop implementation strategy</a:t>
            </a:r>
          </a:p>
          <a:p>
            <a:pPr lvl="1"/>
            <a:r>
              <a:rPr lang="en-US" dirty="0" smtClean="0"/>
              <a:t>Calculate the costs of the change</a:t>
            </a:r>
          </a:p>
          <a:p>
            <a:pPr lvl="1"/>
            <a:r>
              <a:rPr lang="en-US" dirty="0" smtClean="0"/>
              <a:t>Review security implications</a:t>
            </a:r>
          </a:p>
          <a:p>
            <a:r>
              <a:rPr lang="en-US" dirty="0" smtClean="0"/>
              <a:t>Record the change request</a:t>
            </a:r>
          </a:p>
          <a:p>
            <a:r>
              <a:rPr lang="en-US" dirty="0" smtClean="0"/>
              <a:t>Submit the request for approval</a:t>
            </a:r>
          </a:p>
          <a:p>
            <a:r>
              <a:rPr lang="en-US" dirty="0" smtClean="0"/>
              <a:t>Develop the change</a:t>
            </a:r>
          </a:p>
          <a:p>
            <a:pPr lvl="1"/>
            <a:r>
              <a:rPr lang="en-US" dirty="0" smtClean="0"/>
              <a:t>Recode product, add/subtract functionality</a:t>
            </a:r>
          </a:p>
          <a:p>
            <a:pPr lvl="1"/>
            <a:r>
              <a:rPr lang="en-US" dirty="0" smtClean="0"/>
              <a:t>Link these code change to the formal request</a:t>
            </a:r>
          </a:p>
          <a:p>
            <a:pPr lvl="1"/>
            <a:r>
              <a:rPr lang="en-US" dirty="0" smtClean="0"/>
              <a:t>Submit software for testing and QA</a:t>
            </a:r>
          </a:p>
          <a:p>
            <a:pPr lvl="1"/>
            <a:r>
              <a:rPr lang="en-US" dirty="0" smtClean="0"/>
              <a:t>Repeat until changes are ok</a:t>
            </a:r>
          </a:p>
          <a:p>
            <a:pPr lvl="1"/>
            <a:r>
              <a:rPr lang="en-US" dirty="0" smtClean="0"/>
              <a:t>Make version changes</a:t>
            </a:r>
          </a:p>
          <a:p>
            <a:r>
              <a:rPr lang="en-US" dirty="0" smtClean="0"/>
              <a:t>Report results to management</a:t>
            </a:r>
          </a:p>
          <a:p>
            <a:r>
              <a:rPr lang="en-US" dirty="0" smtClean="0"/>
              <a:t>(Recertification/reaccreditation if necessary)</a:t>
            </a:r>
          </a:p>
        </p:txBody>
      </p:sp>
    </p:spTree>
    <p:extLst>
      <p:ext uri="{BB962C8B-B14F-4D97-AF65-F5344CB8AC3E}">
        <p14:creationId xmlns:p14="http://schemas.microsoft.com/office/powerpoint/2010/main" val="2246679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smtClean="0"/>
              <a:t>Capability Maturity Model</a:t>
            </a:r>
          </a:p>
        </p:txBody>
      </p:sp>
      <p:sp>
        <p:nvSpPr>
          <p:cNvPr id="64515" name="Rectangle 3"/>
          <p:cNvSpPr>
            <a:spLocks noGrp="1" noChangeArrowheads="1"/>
          </p:cNvSpPr>
          <p:nvPr>
            <p:ph idx="1"/>
          </p:nvPr>
        </p:nvSpPr>
        <p:spPr/>
        <p:txBody>
          <a:bodyPr>
            <a:normAutofit lnSpcReduction="10000"/>
          </a:bodyPr>
          <a:lstStyle/>
          <a:p>
            <a:pPr>
              <a:buNone/>
            </a:pPr>
            <a:r>
              <a:rPr lang="en-US" dirty="0" smtClean="0"/>
              <a:t>CCM describes procedures, principles and practices to underlie software development process maturity.</a:t>
            </a:r>
          </a:p>
          <a:p>
            <a:r>
              <a:rPr lang="en-US" dirty="0" smtClean="0"/>
              <a:t>The ideas is to help organizations develop standardized approaches and development practices to ensure the can consistently success with projects, and provide higher quality software at a lower cost.</a:t>
            </a:r>
          </a:p>
          <a:p>
            <a:r>
              <a:rPr lang="en-US" dirty="0" smtClean="0"/>
              <a:t>The model offers a layered framework that allows a company to continuously improve their SD practices, the 5 levels are given on the next slide</a:t>
            </a:r>
          </a:p>
        </p:txBody>
      </p:sp>
    </p:spTree>
    <p:extLst>
      <p:ext uri="{BB962C8B-B14F-4D97-AF65-F5344CB8AC3E}">
        <p14:creationId xmlns:p14="http://schemas.microsoft.com/office/powerpoint/2010/main" val="1550734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dirty="0" smtClean="0"/>
              <a:t>CMM</a:t>
            </a:r>
          </a:p>
        </p:txBody>
      </p:sp>
      <p:sp>
        <p:nvSpPr>
          <p:cNvPr id="65539" name="Rectangle 3"/>
          <p:cNvSpPr>
            <a:spLocks noGrp="1" noChangeArrowheads="1"/>
          </p:cNvSpPr>
          <p:nvPr>
            <p:ph idx="1"/>
          </p:nvPr>
        </p:nvSpPr>
        <p:spPr/>
        <p:txBody>
          <a:bodyPr>
            <a:normAutofit fontScale="92500" lnSpcReduction="20000"/>
          </a:bodyPr>
          <a:lstStyle/>
          <a:p>
            <a:r>
              <a:rPr lang="en-US" dirty="0" smtClean="0"/>
              <a:t>Initial – development process is ad-hoc, not structured, no effective management plans and procedures. No assurance of consistency and quality is unpredictable</a:t>
            </a:r>
          </a:p>
          <a:p>
            <a:r>
              <a:rPr lang="en-US" dirty="0" smtClean="0"/>
              <a:t>Repeatable – a formal management structure, change control and QA are in place. Company can repeat processes through projects. However no formal processes exist yet.</a:t>
            </a:r>
          </a:p>
          <a:p>
            <a:r>
              <a:rPr lang="en-US" dirty="0" smtClean="0"/>
              <a:t>Defined – formal procedures are in place that outline and define processes carried out in each phase. The organization has a way to allow for quantitative process improvement</a:t>
            </a:r>
          </a:p>
          <a:p>
            <a:r>
              <a:rPr lang="en-US" dirty="0" smtClean="0"/>
              <a:t>(more)</a:t>
            </a:r>
          </a:p>
        </p:txBody>
      </p:sp>
    </p:spTree>
    <p:extLst>
      <p:ext uri="{BB962C8B-B14F-4D97-AF65-F5344CB8AC3E}">
        <p14:creationId xmlns:p14="http://schemas.microsoft.com/office/powerpoint/2010/main" val="2216307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dirty="0" smtClean="0"/>
              <a:t>CMM </a:t>
            </a:r>
          </a:p>
        </p:txBody>
      </p:sp>
      <p:sp>
        <p:nvSpPr>
          <p:cNvPr id="66563" name="Rectangle 3"/>
          <p:cNvSpPr>
            <a:spLocks noGrp="1" noChangeArrowheads="1"/>
          </p:cNvSpPr>
          <p:nvPr>
            <p:ph idx="1"/>
          </p:nvPr>
        </p:nvSpPr>
        <p:spPr/>
        <p:txBody>
          <a:bodyPr/>
          <a:lstStyle/>
          <a:p>
            <a:r>
              <a:rPr lang="en-US" smtClean="0"/>
              <a:t>Managed – The company has formal processes in place to collect and analyze qualitative data, and metrics are defined and fed into the process improvement program</a:t>
            </a:r>
          </a:p>
          <a:p>
            <a:r>
              <a:rPr lang="en-US" smtClean="0"/>
              <a:t>Optimizing – The company has budgeted and integrated plans for continual process improvement.</a:t>
            </a:r>
          </a:p>
        </p:txBody>
      </p:sp>
    </p:spTree>
    <p:extLst>
      <p:ext uri="{BB962C8B-B14F-4D97-AF65-F5344CB8AC3E}">
        <p14:creationId xmlns:p14="http://schemas.microsoft.com/office/powerpoint/2010/main" val="3706647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smtClean="0"/>
              <a:t>Software Escrow</a:t>
            </a:r>
          </a:p>
        </p:txBody>
      </p:sp>
      <p:sp>
        <p:nvSpPr>
          <p:cNvPr id="67587" name="Rectangle 3"/>
          <p:cNvSpPr>
            <a:spLocks noGrp="1" noChangeArrowheads="1"/>
          </p:cNvSpPr>
          <p:nvPr>
            <p:ph idx="1"/>
          </p:nvPr>
        </p:nvSpPr>
        <p:spPr/>
        <p:txBody>
          <a:bodyPr>
            <a:normAutofit/>
          </a:bodyPr>
          <a:lstStyle/>
          <a:p>
            <a:pPr>
              <a:buNone/>
            </a:pPr>
            <a:r>
              <a:rPr lang="en-US" dirty="0" smtClean="0"/>
              <a:t>Many companies have software that was developed by 3rd parties, and rely on that company for the code and support. This </a:t>
            </a:r>
            <a:r>
              <a:rPr lang="en-US" dirty="0" err="1" smtClean="0"/>
              <a:t>dependancy</a:t>
            </a:r>
            <a:r>
              <a:rPr lang="en-US" dirty="0" smtClean="0"/>
              <a:t> on a 3</a:t>
            </a:r>
            <a:r>
              <a:rPr lang="en-US" baseline="30000" dirty="0" smtClean="0"/>
              <a:t>rd</a:t>
            </a:r>
            <a:r>
              <a:rPr lang="en-US" dirty="0" smtClean="0"/>
              <a:t> party is a large IRM risk .</a:t>
            </a:r>
          </a:p>
          <a:p>
            <a:pPr>
              <a:buNone/>
            </a:pPr>
            <a:endParaRPr lang="en-US" dirty="0" smtClean="0"/>
          </a:p>
          <a:p>
            <a:r>
              <a:rPr lang="en-US" dirty="0" smtClean="0"/>
              <a:t>Software Escrow attempts to mitigate this problem.</a:t>
            </a:r>
          </a:p>
        </p:txBody>
      </p:sp>
    </p:spTree>
    <p:extLst>
      <p:ext uri="{BB962C8B-B14F-4D97-AF65-F5344CB8AC3E}">
        <p14:creationId xmlns:p14="http://schemas.microsoft.com/office/powerpoint/2010/main" val="978096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normAutofit/>
          </a:bodyPr>
          <a:lstStyle/>
          <a:p>
            <a:r>
              <a:rPr lang="en-US" dirty="0" smtClean="0"/>
              <a:t>Application Development Methodology</a:t>
            </a:r>
          </a:p>
        </p:txBody>
      </p:sp>
      <p:sp>
        <p:nvSpPr>
          <p:cNvPr id="68611" name="Rectangle 3"/>
          <p:cNvSpPr>
            <a:spLocks noGrp="1" noChangeArrowheads="1"/>
          </p:cNvSpPr>
          <p:nvPr>
            <p:ph idx="1"/>
          </p:nvPr>
        </p:nvSpPr>
        <p:spPr/>
        <p:txBody>
          <a:bodyPr>
            <a:normAutofit/>
          </a:bodyPr>
          <a:lstStyle/>
          <a:p>
            <a:pPr>
              <a:buNone/>
            </a:pPr>
            <a:r>
              <a:rPr lang="en-US" dirty="0" smtClean="0"/>
              <a:t>Code is written in a human </a:t>
            </a:r>
            <a:r>
              <a:rPr lang="en-US" dirty="0" err="1" smtClean="0"/>
              <a:t>readible</a:t>
            </a:r>
            <a:r>
              <a:rPr lang="en-US" dirty="0" smtClean="0"/>
              <a:t> high level language like C or Java (</a:t>
            </a:r>
            <a:r>
              <a:rPr lang="en-US" i="1" dirty="0" smtClean="0"/>
              <a:t>source code</a:t>
            </a:r>
            <a:r>
              <a:rPr lang="en-US" dirty="0" smtClean="0"/>
              <a:t>). </a:t>
            </a:r>
          </a:p>
          <a:p>
            <a:pPr lvl="1"/>
            <a:r>
              <a:rPr lang="en-US" dirty="0" smtClean="0"/>
              <a:t>CPUs do NOT understand high level code.</a:t>
            </a:r>
          </a:p>
          <a:p>
            <a:pPr lvl="1"/>
            <a:r>
              <a:rPr lang="en-US" dirty="0" smtClean="0"/>
              <a:t>High level code must be compiled into native CPU code (</a:t>
            </a:r>
            <a:r>
              <a:rPr lang="en-US" i="1" dirty="0" smtClean="0"/>
              <a:t>machine language</a:t>
            </a:r>
            <a:r>
              <a:rPr lang="en-US" dirty="0" smtClean="0"/>
              <a:t>)</a:t>
            </a:r>
          </a:p>
          <a:p>
            <a:endParaRPr lang="en-US" dirty="0" smtClean="0"/>
          </a:p>
          <a:p>
            <a:pPr algn="ctr">
              <a:buNone/>
            </a:pPr>
            <a:r>
              <a:rPr lang="en-US" dirty="0" smtClean="0"/>
              <a:t>Machine Language Example next page</a:t>
            </a:r>
          </a:p>
        </p:txBody>
      </p:sp>
    </p:spTree>
    <p:extLst>
      <p:ext uri="{BB962C8B-B14F-4D97-AF65-F5344CB8AC3E}">
        <p14:creationId xmlns:p14="http://schemas.microsoft.com/office/powerpoint/2010/main" val="203720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a:t>
            </a:fld>
            <a:endParaRPr lang="en-US" dirty="0"/>
          </a:p>
        </p:txBody>
      </p:sp>
      <p:pic>
        <p:nvPicPr>
          <p:cNvPr id="3" name="Picture 2"/>
          <p:cNvPicPr>
            <a:picLocks noChangeAspect="1"/>
          </p:cNvPicPr>
          <p:nvPr/>
        </p:nvPicPr>
        <p:blipFill>
          <a:blip r:embed="rId2"/>
          <a:stretch>
            <a:fillRect/>
          </a:stretch>
        </p:blipFill>
        <p:spPr>
          <a:xfrm>
            <a:off x="334950" y="648869"/>
            <a:ext cx="8474099" cy="5560262"/>
          </a:xfrm>
          <a:prstGeom prst="rect">
            <a:avLst/>
          </a:prstGeom>
        </p:spPr>
      </p:pic>
      <p:pic>
        <p:nvPicPr>
          <p:cNvPr id="7" name="Picture 6"/>
          <p:cNvPicPr>
            <a:picLocks noChangeAspect="1"/>
          </p:cNvPicPr>
          <p:nvPr/>
        </p:nvPicPr>
        <p:blipFill>
          <a:blip r:embed="rId3"/>
          <a:stretch>
            <a:fillRect/>
          </a:stretch>
        </p:blipFill>
        <p:spPr>
          <a:xfrm rot="5400000">
            <a:off x="1265349" y="-400021"/>
            <a:ext cx="6613301" cy="7658041"/>
          </a:xfrm>
          <a:prstGeom prst="rect">
            <a:avLst/>
          </a:prstGeom>
          <a:ln>
            <a:solidFill>
              <a:schemeClr val="tx1"/>
            </a:solidFill>
          </a:ln>
          <a:effectLst/>
        </p:spPr>
      </p:pic>
      <p:pic>
        <p:nvPicPr>
          <p:cNvPr id="6" name="Picture 5"/>
          <p:cNvPicPr>
            <a:picLocks noChangeAspect="1"/>
          </p:cNvPicPr>
          <p:nvPr/>
        </p:nvPicPr>
        <p:blipFill>
          <a:blip r:embed="rId4"/>
          <a:stretch>
            <a:fillRect/>
          </a:stretch>
        </p:blipFill>
        <p:spPr>
          <a:xfrm>
            <a:off x="499518" y="160449"/>
            <a:ext cx="8144962" cy="6529382"/>
          </a:xfrm>
          <a:prstGeom prst="rect">
            <a:avLst/>
          </a:prstGeom>
          <a:ln>
            <a:solidFill>
              <a:schemeClr val="tx1"/>
            </a:solidFill>
          </a:ln>
          <a:effectLst/>
        </p:spPr>
      </p:pic>
    </p:spTree>
    <p:extLst>
      <p:ext uri="{BB962C8B-B14F-4D97-AF65-F5344CB8AC3E}">
        <p14:creationId xmlns:p14="http://schemas.microsoft.com/office/powerpoint/2010/main" val="177547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a:bodyPr>
          <a:lstStyle/>
          <a:p>
            <a:r>
              <a:rPr lang="en-US" dirty="0" smtClean="0"/>
              <a:t>Application Development Methodology</a:t>
            </a:r>
          </a:p>
        </p:txBody>
      </p:sp>
      <p:sp>
        <p:nvSpPr>
          <p:cNvPr id="69635" name="Rectangle 3"/>
          <p:cNvSpPr>
            <a:spLocks noGrp="1" noChangeArrowheads="1"/>
          </p:cNvSpPr>
          <p:nvPr>
            <p:ph idx="1"/>
          </p:nvPr>
        </p:nvSpPr>
        <p:spPr/>
        <p:txBody>
          <a:bodyPr>
            <a:normAutofit fontScale="92500" lnSpcReduction="10000"/>
          </a:bodyPr>
          <a:lstStyle/>
          <a:p>
            <a:pPr>
              <a:buNone/>
            </a:pPr>
            <a:r>
              <a:rPr lang="en-US" dirty="0" smtClean="0"/>
              <a:t>There are different type of turning source code into executable code</a:t>
            </a:r>
          </a:p>
          <a:p>
            <a:r>
              <a:rPr lang="en-US" dirty="0" smtClean="0"/>
              <a:t>Assembling – turn assembly language into machine code. Assembly language code is the </a:t>
            </a:r>
            <a:r>
              <a:rPr lang="en-US" dirty="0" err="1" smtClean="0"/>
              <a:t>english</a:t>
            </a:r>
            <a:r>
              <a:rPr lang="en-US" dirty="0" smtClean="0"/>
              <a:t> equivalent of machine language, however  it is not easily understood by modern humans. </a:t>
            </a:r>
          </a:p>
          <a:p>
            <a:pPr lvl="1"/>
            <a:r>
              <a:rPr lang="en-US" dirty="0" smtClean="0"/>
              <a:t>Assembly language is SPECIFIC to the CPU that the machine is running on.</a:t>
            </a:r>
          </a:p>
          <a:p>
            <a:endParaRPr lang="en-US" dirty="0" smtClean="0"/>
          </a:p>
          <a:p>
            <a:r>
              <a:rPr lang="en-US" dirty="0" smtClean="0"/>
              <a:t>Assembled code is 1-1 to machine code and </a:t>
            </a:r>
            <a:r>
              <a:rPr lang="en-US" i="1" dirty="0" smtClean="0"/>
              <a:t>machine code </a:t>
            </a:r>
            <a:r>
              <a:rPr lang="en-US" dirty="0" smtClean="0"/>
              <a:t>can be disassembled and returned back to the original assembly</a:t>
            </a:r>
          </a:p>
        </p:txBody>
      </p:sp>
    </p:spTree>
    <p:extLst>
      <p:ext uri="{BB962C8B-B14F-4D97-AF65-F5344CB8AC3E}">
        <p14:creationId xmlns:p14="http://schemas.microsoft.com/office/powerpoint/2010/main" val="3932133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Programming Languages and Concepts</a:t>
            </a:r>
            <a:endParaRPr lang="en-US" dirty="0"/>
          </a:p>
        </p:txBody>
      </p:sp>
      <p:sp>
        <p:nvSpPr>
          <p:cNvPr id="6" name="Text Placeholder 5"/>
          <p:cNvSpPr>
            <a:spLocks noGrp="1"/>
          </p:cNvSpPr>
          <p:nvPr>
            <p:ph type="body" idx="1"/>
          </p:nvPr>
        </p:nvSpPr>
        <p:spPr/>
        <p:txBody>
          <a:bodyPr/>
          <a:lstStyle/>
          <a:p>
            <a:r>
              <a:rPr lang="en-US" dirty="0" smtClean="0"/>
              <a:t>Assemblers, Compilers, Interpreters </a:t>
            </a:r>
            <a:endParaRPr lang="en-US" dirty="0"/>
          </a:p>
        </p:txBody>
      </p:sp>
      <p:sp>
        <p:nvSpPr>
          <p:cNvPr id="2" name="Slide Number Placeholder 1"/>
          <p:cNvSpPr>
            <a:spLocks noGrp="1"/>
          </p:cNvSpPr>
          <p:nvPr>
            <p:ph type="sldNum" sz="quarter" idx="4"/>
          </p:nvPr>
        </p:nvSpPr>
        <p:spPr/>
        <p:txBody>
          <a:bodyPr/>
          <a:lstStyle/>
          <a:p>
            <a:fld id="{FB124A42-3BFC-4002-A422-5D3896DD5E41}" type="slidenum">
              <a:rPr lang="en-US" smtClean="0"/>
              <a:pPr/>
              <a:t>151</a:t>
            </a:fld>
            <a:endParaRPr lang="en-US" dirty="0"/>
          </a:p>
        </p:txBody>
      </p:sp>
    </p:spTree>
    <p:extLst>
      <p:ext uri="{BB962C8B-B14F-4D97-AF65-F5344CB8AC3E}">
        <p14:creationId xmlns:p14="http://schemas.microsoft.com/office/powerpoint/2010/main" val="3086695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124A42-3BFC-4002-A422-5D3896DD5E41}" type="slidenum">
              <a:rPr lang="en-US" smtClean="0"/>
              <a:pPr/>
              <a:t>152</a:t>
            </a:fld>
            <a:endParaRPr lang="en-US" dirty="0"/>
          </a:p>
        </p:txBody>
      </p:sp>
      <p:sp>
        <p:nvSpPr>
          <p:cNvPr id="5" name="Title 4"/>
          <p:cNvSpPr>
            <a:spLocks noGrp="1"/>
          </p:cNvSpPr>
          <p:nvPr>
            <p:ph type="title"/>
          </p:nvPr>
        </p:nvSpPr>
        <p:spPr/>
        <p:txBody>
          <a:bodyPr/>
          <a:lstStyle/>
          <a:p>
            <a:r>
              <a:rPr lang="en-US" dirty="0" smtClean="0"/>
              <a:t>Key Terms</a:t>
            </a:r>
            <a:endParaRPr lang="en-US" dirty="0"/>
          </a:p>
        </p:txBody>
      </p:sp>
      <p:sp>
        <p:nvSpPr>
          <p:cNvPr id="6" name="Content Placeholder 5"/>
          <p:cNvSpPr>
            <a:spLocks noGrp="1"/>
          </p:cNvSpPr>
          <p:nvPr>
            <p:ph idx="1"/>
          </p:nvPr>
        </p:nvSpPr>
        <p:spPr/>
        <p:txBody>
          <a:bodyPr>
            <a:noAutofit/>
          </a:bodyPr>
          <a:lstStyle/>
          <a:p>
            <a:r>
              <a:rPr lang="en-US" sz="2000" b="1" dirty="0"/>
              <a:t>Machine language </a:t>
            </a:r>
            <a:r>
              <a:rPr lang="en-US" sz="2000" dirty="0"/>
              <a:t>-- A set of instructions in binary format that the computer’s processor can understand and work with directly. </a:t>
            </a:r>
          </a:p>
          <a:p>
            <a:r>
              <a:rPr lang="en-US" sz="2000" b="1" dirty="0"/>
              <a:t>Assembly language </a:t>
            </a:r>
            <a:r>
              <a:rPr lang="en-US" sz="2000" dirty="0"/>
              <a:t>-- A low-level programming language that is the mnemonic representation of machine-level instructions. </a:t>
            </a:r>
          </a:p>
          <a:p>
            <a:r>
              <a:rPr lang="en-US" sz="2000" b="1" dirty="0"/>
              <a:t>Assemblers</a:t>
            </a:r>
            <a:r>
              <a:rPr lang="en-US" sz="2000" dirty="0"/>
              <a:t> -- Tools that convert assembly code into the necessary machine-compatible binary language for processing activities to take place. </a:t>
            </a:r>
          </a:p>
          <a:p>
            <a:r>
              <a:rPr lang="en-US" sz="2000" b="1" dirty="0"/>
              <a:t>High-level languages </a:t>
            </a:r>
            <a:r>
              <a:rPr lang="en-US" sz="2000" dirty="0"/>
              <a:t>-- Otherwise known as third-generation programming languages, due to their refined programming structures, using abstract statements. </a:t>
            </a:r>
          </a:p>
          <a:p>
            <a:r>
              <a:rPr lang="en-US" sz="2000" b="1" dirty="0"/>
              <a:t>Very high-level languages </a:t>
            </a:r>
            <a:r>
              <a:rPr lang="en-US" sz="2000" dirty="0"/>
              <a:t>-- Otherwise known as fourth-generation programming languages and are meant to take natural language-based statements one step ahead. </a:t>
            </a:r>
          </a:p>
          <a:p>
            <a:r>
              <a:rPr lang="en-US" sz="2000" b="1" dirty="0"/>
              <a:t>Natural languages </a:t>
            </a:r>
            <a:r>
              <a:rPr lang="en-US" sz="2000" dirty="0"/>
              <a:t>-- Otherwise known as fifth-generation programming languages, which have the goal to create software that can solve problems by themselves. Used in systems that provide artificial intelligence. </a:t>
            </a:r>
            <a:endParaRPr lang="en-US" sz="2000" dirty="0" smtClean="0"/>
          </a:p>
          <a:p>
            <a:endParaRPr lang="en-US" sz="2000" dirty="0"/>
          </a:p>
        </p:txBody>
      </p:sp>
    </p:spTree>
    <p:extLst>
      <p:ext uri="{BB962C8B-B14F-4D97-AF65-F5344CB8AC3E}">
        <p14:creationId xmlns:p14="http://schemas.microsoft.com/office/powerpoint/2010/main" val="2707673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124A42-3BFC-4002-A422-5D3896DD5E41}" type="slidenum">
              <a:rPr lang="en-US" smtClean="0"/>
              <a:pPr/>
              <a:t>153</a:t>
            </a:fld>
            <a:endParaRPr lang="en-US" dirty="0"/>
          </a:p>
        </p:txBody>
      </p:sp>
      <p:sp>
        <p:nvSpPr>
          <p:cNvPr id="5" name="Title 4"/>
          <p:cNvSpPr>
            <a:spLocks noGrp="1"/>
          </p:cNvSpPr>
          <p:nvPr>
            <p:ph type="title"/>
          </p:nvPr>
        </p:nvSpPr>
        <p:spPr/>
        <p:txBody>
          <a:bodyPr/>
          <a:lstStyle/>
          <a:p>
            <a:r>
              <a:rPr lang="en-US" dirty="0" smtClean="0"/>
              <a:t>Key Terms</a:t>
            </a:r>
            <a:endParaRPr lang="en-US" dirty="0"/>
          </a:p>
        </p:txBody>
      </p:sp>
      <p:sp>
        <p:nvSpPr>
          <p:cNvPr id="6" name="Content Placeholder 5"/>
          <p:cNvSpPr>
            <a:spLocks noGrp="1"/>
          </p:cNvSpPr>
          <p:nvPr>
            <p:ph idx="1"/>
          </p:nvPr>
        </p:nvSpPr>
        <p:spPr/>
        <p:txBody>
          <a:bodyPr>
            <a:noAutofit/>
          </a:bodyPr>
          <a:lstStyle/>
          <a:p>
            <a:r>
              <a:rPr lang="en-US" sz="2000" b="1" dirty="0"/>
              <a:t>Compilers</a:t>
            </a:r>
            <a:r>
              <a:rPr lang="en-US" sz="2000" dirty="0"/>
              <a:t> -- Tools that convert high-level language statements into the necessary machine-level format (. exe, .</a:t>
            </a:r>
            <a:r>
              <a:rPr lang="en-US" sz="2000" dirty="0" err="1"/>
              <a:t>dll</a:t>
            </a:r>
            <a:r>
              <a:rPr lang="en-US" sz="2000" dirty="0"/>
              <a:t>, etc.) for specific processors to understand. </a:t>
            </a:r>
          </a:p>
          <a:p>
            <a:r>
              <a:rPr lang="en-US" sz="2000" b="1" dirty="0" smtClean="0"/>
              <a:t>Interpreters</a:t>
            </a:r>
            <a:r>
              <a:rPr lang="en-US" sz="2000" dirty="0" smtClean="0"/>
              <a:t> -- Tools that convert code written in interpreted languages to the machine-level format for processing. </a:t>
            </a:r>
          </a:p>
          <a:p>
            <a:r>
              <a:rPr lang="en-US" sz="2000" b="1" dirty="0" smtClean="0"/>
              <a:t>Garbage collector </a:t>
            </a:r>
            <a:r>
              <a:rPr lang="en-US" sz="2000" dirty="0" smtClean="0"/>
              <a:t>-- Identifies blocks of memory that were once allocated but are no longer in use and </a:t>
            </a:r>
            <a:r>
              <a:rPr lang="en-US" sz="2000" dirty="0" err="1" smtClean="0"/>
              <a:t>deallocates</a:t>
            </a:r>
            <a:r>
              <a:rPr lang="en-US" sz="2000" dirty="0" smtClean="0"/>
              <a:t> the blocks and marks them as free. </a:t>
            </a:r>
          </a:p>
          <a:p>
            <a:r>
              <a:rPr lang="en-US" sz="2000" b="1" dirty="0" smtClean="0"/>
              <a:t>Abstraction</a:t>
            </a:r>
            <a:r>
              <a:rPr lang="en-US" sz="2000" dirty="0" smtClean="0"/>
              <a:t> -- The capability to suppress unnecessary details so the important, inherent properties can be examined and reviewed. </a:t>
            </a:r>
          </a:p>
          <a:p>
            <a:r>
              <a:rPr lang="en-US" sz="2000" b="1" dirty="0" smtClean="0"/>
              <a:t>Polymorphism</a:t>
            </a:r>
            <a:r>
              <a:rPr lang="en-US" sz="2000" dirty="0" smtClean="0"/>
              <a:t> -- Two objects can receive the same input and have different outputs. </a:t>
            </a:r>
          </a:p>
          <a:p>
            <a:r>
              <a:rPr lang="en-US" sz="2000" b="1" dirty="0" smtClean="0"/>
              <a:t>Data modeling </a:t>
            </a:r>
            <a:r>
              <a:rPr lang="en-US" sz="2000" dirty="0" smtClean="0"/>
              <a:t>-- Considers data independently of the way the data are processed and of the components that process the data. A process used to define and analyze data requirements needed to support the business processes. </a:t>
            </a:r>
            <a:endParaRPr lang="en-US" sz="2000" dirty="0"/>
          </a:p>
        </p:txBody>
      </p:sp>
    </p:spTree>
    <p:extLst>
      <p:ext uri="{BB962C8B-B14F-4D97-AF65-F5344CB8AC3E}">
        <p14:creationId xmlns:p14="http://schemas.microsoft.com/office/powerpoint/2010/main" val="2288941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124A42-3BFC-4002-A422-5D3896DD5E41}" type="slidenum">
              <a:rPr lang="en-US" smtClean="0"/>
              <a:pPr/>
              <a:t>154</a:t>
            </a:fld>
            <a:endParaRPr lang="en-US" dirty="0"/>
          </a:p>
        </p:txBody>
      </p:sp>
      <p:sp>
        <p:nvSpPr>
          <p:cNvPr id="5" name="Title 4"/>
          <p:cNvSpPr>
            <a:spLocks noGrp="1"/>
          </p:cNvSpPr>
          <p:nvPr>
            <p:ph type="title"/>
          </p:nvPr>
        </p:nvSpPr>
        <p:spPr/>
        <p:txBody>
          <a:bodyPr/>
          <a:lstStyle/>
          <a:p>
            <a:r>
              <a:rPr lang="en-US" dirty="0" smtClean="0"/>
              <a:t>Key Terms</a:t>
            </a:r>
            <a:endParaRPr lang="en-US" dirty="0"/>
          </a:p>
        </p:txBody>
      </p:sp>
      <p:sp>
        <p:nvSpPr>
          <p:cNvPr id="6" name="Content Placeholder 5"/>
          <p:cNvSpPr>
            <a:spLocks noGrp="1"/>
          </p:cNvSpPr>
          <p:nvPr>
            <p:ph idx="1"/>
          </p:nvPr>
        </p:nvSpPr>
        <p:spPr/>
        <p:txBody>
          <a:bodyPr>
            <a:noAutofit/>
          </a:bodyPr>
          <a:lstStyle/>
          <a:p>
            <a:r>
              <a:rPr lang="en-US" sz="2000" b="1" dirty="0" smtClean="0"/>
              <a:t>Cohesion</a:t>
            </a:r>
            <a:r>
              <a:rPr lang="en-US" sz="2000" dirty="0" smtClean="0"/>
              <a:t> -- A measurement that indicates how many different types of tasks a module needs to carry out. </a:t>
            </a:r>
          </a:p>
          <a:p>
            <a:r>
              <a:rPr lang="en-US" sz="2000" b="1" dirty="0" smtClean="0"/>
              <a:t>Coupling</a:t>
            </a:r>
            <a:r>
              <a:rPr lang="en-US" sz="2000" dirty="0" smtClean="0"/>
              <a:t> -- A measurement that indicates how much interaction one module requires for carrying out its tasks. </a:t>
            </a:r>
          </a:p>
          <a:p>
            <a:r>
              <a:rPr lang="en-US" sz="2000" b="1" dirty="0" smtClean="0"/>
              <a:t>Data structure </a:t>
            </a:r>
            <a:r>
              <a:rPr lang="en-US" sz="2000" dirty="0" smtClean="0"/>
              <a:t>-- A representation of the logical relationship between elements of data. </a:t>
            </a:r>
          </a:p>
          <a:p>
            <a:endParaRPr lang="en-US" sz="2000" dirty="0"/>
          </a:p>
        </p:txBody>
      </p:sp>
    </p:spTree>
    <p:extLst>
      <p:ext uri="{BB962C8B-B14F-4D97-AF65-F5344CB8AC3E}">
        <p14:creationId xmlns:p14="http://schemas.microsoft.com/office/powerpoint/2010/main" val="4232863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Programming Languages and Concepts</a:t>
            </a:r>
            <a:endParaRPr lang="en-US" dirty="0"/>
          </a:p>
        </p:txBody>
      </p:sp>
      <p:sp>
        <p:nvSpPr>
          <p:cNvPr id="6" name="Text Placeholder 5"/>
          <p:cNvSpPr>
            <a:spLocks noGrp="1"/>
          </p:cNvSpPr>
          <p:nvPr>
            <p:ph type="body" idx="1"/>
          </p:nvPr>
        </p:nvSpPr>
        <p:spPr/>
        <p:txBody>
          <a:bodyPr/>
          <a:lstStyle/>
          <a:p>
            <a:r>
              <a:rPr lang="en-US" dirty="0" smtClean="0"/>
              <a:t>Object Oriented Concepts</a:t>
            </a:r>
            <a:endParaRPr lang="en-US" dirty="0"/>
          </a:p>
        </p:txBody>
      </p:sp>
      <p:sp>
        <p:nvSpPr>
          <p:cNvPr id="2" name="Slide Number Placeholder 1"/>
          <p:cNvSpPr>
            <a:spLocks noGrp="1"/>
          </p:cNvSpPr>
          <p:nvPr>
            <p:ph type="sldNum" sz="quarter" idx="4"/>
          </p:nvPr>
        </p:nvSpPr>
        <p:spPr/>
        <p:txBody>
          <a:bodyPr/>
          <a:lstStyle/>
          <a:p>
            <a:fld id="{FB124A42-3BFC-4002-A422-5D3896DD5E41}" type="slidenum">
              <a:rPr lang="en-US" smtClean="0"/>
              <a:pPr/>
              <a:t>155</a:t>
            </a:fld>
            <a:endParaRPr lang="en-US" dirty="0"/>
          </a:p>
        </p:txBody>
      </p:sp>
    </p:spTree>
    <p:extLst>
      <p:ext uri="{BB962C8B-B14F-4D97-AF65-F5344CB8AC3E}">
        <p14:creationId xmlns:p14="http://schemas.microsoft.com/office/powerpoint/2010/main" val="3320322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124A42-3BFC-4002-A422-5D3896DD5E41}" type="slidenum">
              <a:rPr lang="en-US" smtClean="0"/>
              <a:pPr/>
              <a:t>156</a:t>
            </a:fld>
            <a:endParaRPr lang="en-US" dirty="0"/>
          </a:p>
        </p:txBody>
      </p:sp>
      <p:sp>
        <p:nvSpPr>
          <p:cNvPr id="5" name="Title 4"/>
          <p:cNvSpPr>
            <a:spLocks noGrp="1"/>
          </p:cNvSpPr>
          <p:nvPr>
            <p:ph type="title"/>
          </p:nvPr>
        </p:nvSpPr>
        <p:spPr/>
        <p:txBody>
          <a:bodyPr/>
          <a:lstStyle/>
          <a:p>
            <a:r>
              <a:rPr lang="en-US" dirty="0" smtClean="0"/>
              <a:t>Key Terms</a:t>
            </a:r>
            <a:endParaRPr lang="en-US" dirty="0"/>
          </a:p>
        </p:txBody>
      </p:sp>
      <p:sp>
        <p:nvSpPr>
          <p:cNvPr id="6" name="Content Placeholder 5"/>
          <p:cNvSpPr>
            <a:spLocks noGrp="1"/>
          </p:cNvSpPr>
          <p:nvPr>
            <p:ph idx="1"/>
          </p:nvPr>
        </p:nvSpPr>
        <p:spPr/>
        <p:txBody>
          <a:bodyPr>
            <a:noAutofit/>
          </a:bodyPr>
          <a:lstStyle/>
          <a:p>
            <a:r>
              <a:rPr lang="en-US" sz="2000" b="1" dirty="0"/>
              <a:t>Distributed Computing Environment (DCE) </a:t>
            </a:r>
            <a:r>
              <a:rPr lang="en-US" sz="2000" dirty="0"/>
              <a:t>-- The first framework and development toolkit for developing client/ server applications to allow for distributed computing. </a:t>
            </a:r>
          </a:p>
          <a:p>
            <a:r>
              <a:rPr lang="en-US" sz="2000" b="1" dirty="0"/>
              <a:t>Common Object Request Broker Architecture (CORBA) </a:t>
            </a:r>
            <a:r>
              <a:rPr lang="en-US" sz="2000" dirty="0"/>
              <a:t>-- Open object-oriented standard architecture developed by the Object Management Group (OMG). The standards enable software components written in different computer languages and running on different systems to communicate. </a:t>
            </a:r>
          </a:p>
          <a:p>
            <a:r>
              <a:rPr lang="en-US" sz="2000" b="1" dirty="0"/>
              <a:t>Object request broker (ORB) </a:t>
            </a:r>
            <a:r>
              <a:rPr lang="en-US" sz="2000" dirty="0"/>
              <a:t>-- Manages all communications between components and enables them to interact in a heterogeneous and distributed environment. The ORB acts as a “broker” between a client request for a service from a distributed object and the completion of that request. </a:t>
            </a:r>
          </a:p>
          <a:p>
            <a:r>
              <a:rPr lang="en-US" sz="2000" b="1" dirty="0"/>
              <a:t>Component Object Model (COM) </a:t>
            </a:r>
            <a:r>
              <a:rPr lang="en-US" sz="2000" dirty="0"/>
              <a:t>-- A model developed by Microsoft that allows for </a:t>
            </a:r>
            <a:r>
              <a:rPr lang="en-US" sz="2000" dirty="0" err="1"/>
              <a:t>interprocess</a:t>
            </a:r>
            <a:r>
              <a:rPr lang="en-US" sz="2000" dirty="0"/>
              <a:t> communication between applications potentially written in different programming languages on the same computer system. </a:t>
            </a:r>
          </a:p>
        </p:txBody>
      </p:sp>
    </p:spTree>
    <p:extLst>
      <p:ext uri="{BB962C8B-B14F-4D97-AF65-F5344CB8AC3E}">
        <p14:creationId xmlns:p14="http://schemas.microsoft.com/office/powerpoint/2010/main" val="902071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124A42-3BFC-4002-A422-5D3896DD5E41}" type="slidenum">
              <a:rPr lang="en-US" smtClean="0"/>
              <a:pPr/>
              <a:t>157</a:t>
            </a:fld>
            <a:endParaRPr lang="en-US" dirty="0"/>
          </a:p>
        </p:txBody>
      </p:sp>
      <p:sp>
        <p:nvSpPr>
          <p:cNvPr id="5" name="Title 4"/>
          <p:cNvSpPr>
            <a:spLocks noGrp="1"/>
          </p:cNvSpPr>
          <p:nvPr>
            <p:ph type="title"/>
          </p:nvPr>
        </p:nvSpPr>
        <p:spPr/>
        <p:txBody>
          <a:bodyPr/>
          <a:lstStyle/>
          <a:p>
            <a:r>
              <a:rPr lang="en-US" dirty="0" smtClean="0"/>
              <a:t>Key Terms</a:t>
            </a:r>
            <a:endParaRPr lang="en-US" dirty="0"/>
          </a:p>
        </p:txBody>
      </p:sp>
      <p:sp>
        <p:nvSpPr>
          <p:cNvPr id="6" name="Content Placeholder 5"/>
          <p:cNvSpPr>
            <a:spLocks noGrp="1"/>
          </p:cNvSpPr>
          <p:nvPr>
            <p:ph idx="1"/>
          </p:nvPr>
        </p:nvSpPr>
        <p:spPr/>
        <p:txBody>
          <a:bodyPr>
            <a:noAutofit/>
          </a:bodyPr>
          <a:lstStyle/>
          <a:p>
            <a:r>
              <a:rPr lang="en-US" sz="2000" b="1" dirty="0"/>
              <a:t>Object linking and embedding (OLE) </a:t>
            </a:r>
            <a:r>
              <a:rPr lang="en-US" sz="2000" dirty="0"/>
              <a:t>-- Provides a way for objects to be shared on a local computer and to use COM as their foundation. It is a technology developed by Microsoft that allows embedding and linking to documents and other objects. </a:t>
            </a:r>
          </a:p>
          <a:p>
            <a:r>
              <a:rPr lang="en-US" sz="2000" b="1" dirty="0" smtClean="0"/>
              <a:t>Java </a:t>
            </a:r>
            <a:r>
              <a:rPr lang="en-US" sz="2000" b="1" dirty="0"/>
              <a:t>Platform, Enterprise Edition (J2EE) </a:t>
            </a:r>
            <a:r>
              <a:rPr lang="en-US" sz="2000" dirty="0"/>
              <a:t>-- Is based upon the Java programming language, which allows a modular approach to programming code with the goal of interoperability. J2EE defines a client/ server model that is object oriented and platform independent. </a:t>
            </a:r>
          </a:p>
          <a:p>
            <a:r>
              <a:rPr lang="en-US" sz="2000" b="1" dirty="0"/>
              <a:t>Service-oriented architecture (SOA) </a:t>
            </a:r>
            <a:r>
              <a:rPr lang="en-US" sz="2000" dirty="0"/>
              <a:t>-- Provides standardized access to the most needed services to many different applications at one time. Service interactions are self-contained and loosely coupled, so that each interaction is independent of any other interaction. </a:t>
            </a:r>
          </a:p>
          <a:p>
            <a:r>
              <a:rPr lang="en-US" sz="2000" b="1" dirty="0"/>
              <a:t>Simple Object Access Protocol (SOAP) </a:t>
            </a:r>
            <a:r>
              <a:rPr lang="en-US" sz="2000" dirty="0"/>
              <a:t>-- An XML-based protocol that encodes messages in a web service environment. </a:t>
            </a:r>
          </a:p>
        </p:txBody>
      </p:sp>
    </p:spTree>
    <p:extLst>
      <p:ext uri="{BB962C8B-B14F-4D97-AF65-F5344CB8AC3E}">
        <p14:creationId xmlns:p14="http://schemas.microsoft.com/office/powerpoint/2010/main" val="2048392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124A42-3BFC-4002-A422-5D3896DD5E41}" type="slidenum">
              <a:rPr lang="en-US" smtClean="0"/>
              <a:pPr/>
              <a:t>158</a:t>
            </a:fld>
            <a:endParaRPr lang="en-US" dirty="0"/>
          </a:p>
        </p:txBody>
      </p:sp>
      <p:sp>
        <p:nvSpPr>
          <p:cNvPr id="5" name="Title 4"/>
          <p:cNvSpPr>
            <a:spLocks noGrp="1"/>
          </p:cNvSpPr>
          <p:nvPr>
            <p:ph type="title"/>
          </p:nvPr>
        </p:nvSpPr>
        <p:spPr/>
        <p:txBody>
          <a:bodyPr/>
          <a:lstStyle/>
          <a:p>
            <a:r>
              <a:rPr lang="en-US" dirty="0" smtClean="0"/>
              <a:t>Key Terms</a:t>
            </a:r>
            <a:endParaRPr lang="en-US" dirty="0"/>
          </a:p>
        </p:txBody>
      </p:sp>
      <p:sp>
        <p:nvSpPr>
          <p:cNvPr id="6" name="Content Placeholder 5"/>
          <p:cNvSpPr>
            <a:spLocks noGrp="1"/>
          </p:cNvSpPr>
          <p:nvPr>
            <p:ph idx="1"/>
          </p:nvPr>
        </p:nvSpPr>
        <p:spPr/>
        <p:txBody>
          <a:bodyPr>
            <a:noAutofit/>
          </a:bodyPr>
          <a:lstStyle/>
          <a:p>
            <a:r>
              <a:rPr lang="en-US" sz="2000" b="1" dirty="0" err="1"/>
              <a:t>Mashup</a:t>
            </a:r>
            <a:r>
              <a:rPr lang="en-US" sz="2000" dirty="0"/>
              <a:t> -- The combination of functionality, data, and presentation capabilities of two or more sources to provide some type of new service or functionality. </a:t>
            </a:r>
          </a:p>
          <a:p>
            <a:r>
              <a:rPr lang="en-US" sz="2000" b="1" dirty="0"/>
              <a:t>Software as a Service (SAAS) </a:t>
            </a:r>
            <a:r>
              <a:rPr lang="en-US" sz="2000" dirty="0"/>
              <a:t>-- A software delivery model that allows applications and data to be centrally hosted and accessed by thin clients, commonly web browsers. A common delivery method of cloud computing. </a:t>
            </a:r>
          </a:p>
          <a:p>
            <a:r>
              <a:rPr lang="en-US" sz="2000" b="1" dirty="0"/>
              <a:t>Cloud computing </a:t>
            </a:r>
            <a:r>
              <a:rPr lang="en-US" sz="2000" dirty="0"/>
              <a:t>-- A method of providing computing as a service rather than as a physical product. It is Internet-based computing, whereby shared resources and software are provided to computers</a:t>
            </a:r>
          </a:p>
          <a:p>
            <a:endParaRPr lang="en-US" sz="2000" dirty="0"/>
          </a:p>
        </p:txBody>
      </p:sp>
    </p:spTree>
    <p:extLst>
      <p:ext uri="{BB962C8B-B14F-4D97-AF65-F5344CB8AC3E}">
        <p14:creationId xmlns:p14="http://schemas.microsoft.com/office/powerpoint/2010/main" val="578912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Grp="1" noChangeArrowheads="1"/>
          </p:cNvSpPr>
          <p:nvPr>
            <p:ph type="ctrTitle"/>
          </p:nvPr>
        </p:nvSpPr>
        <p:spPr/>
        <p:txBody>
          <a:bodyPr/>
          <a:lstStyle/>
          <a:p>
            <a:r>
              <a:rPr lang="en-US" smtClean="0"/>
              <a:t>More terms and concepts you need to understand</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70597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16</a:t>
            </a:fld>
            <a:endParaRPr lang="en-US" dirty="0"/>
          </a:p>
        </p:txBody>
      </p:sp>
      <p:sp>
        <p:nvSpPr>
          <p:cNvPr id="3" name="Title 2"/>
          <p:cNvSpPr>
            <a:spLocks noGrp="1"/>
          </p:cNvSpPr>
          <p:nvPr>
            <p:ph type="title"/>
          </p:nvPr>
        </p:nvSpPr>
        <p:spPr/>
        <p:txBody>
          <a:bodyPr>
            <a:normAutofit fontScale="90000"/>
          </a:bodyPr>
          <a:lstStyle/>
          <a:p>
            <a:r>
              <a:rPr lang="en-US" dirty="0"/>
              <a:t>DEMYSTIFYING THE INTERNET OF THINGS</a:t>
            </a:r>
          </a:p>
        </p:txBody>
      </p:sp>
      <p:sp>
        <p:nvSpPr>
          <p:cNvPr id="4" name="Content Placeholder 3"/>
          <p:cNvSpPr>
            <a:spLocks noGrp="1"/>
          </p:cNvSpPr>
          <p:nvPr>
            <p:ph idx="1"/>
          </p:nvPr>
        </p:nvSpPr>
        <p:spPr>
          <a:xfrm>
            <a:off x="152400" y="1219199"/>
            <a:ext cx="8991600" cy="4572001"/>
          </a:xfrm>
        </p:spPr>
        <p:txBody>
          <a:bodyPr>
            <a:normAutofit fontScale="85000" lnSpcReduction="10000"/>
          </a:bodyPr>
          <a:lstStyle/>
          <a:p>
            <a:r>
              <a:rPr lang="en-US" dirty="0" smtClean="0"/>
              <a:t>ITL BULLETIN FOR SEPTEMBER 2016</a:t>
            </a:r>
          </a:p>
          <a:p>
            <a:r>
              <a:rPr lang="en-US" dirty="0" smtClean="0"/>
              <a:t>NIST </a:t>
            </a:r>
            <a:r>
              <a:rPr lang="en-US" dirty="0"/>
              <a:t>Special Publication </a:t>
            </a:r>
            <a:r>
              <a:rPr lang="en-US" dirty="0" smtClean="0"/>
              <a:t>800-183</a:t>
            </a:r>
          </a:p>
          <a:p>
            <a:r>
              <a:rPr lang="en-US" dirty="0"/>
              <a:t>Networks of ‘Things</a:t>
            </a:r>
            <a:r>
              <a:rPr lang="en-US" dirty="0" smtClean="0"/>
              <a:t>’</a:t>
            </a:r>
          </a:p>
          <a:p>
            <a:r>
              <a:rPr lang="en-US" dirty="0"/>
              <a:t>NIST SP 800-183 presents five primitives and six elements that impact </a:t>
            </a:r>
            <a:r>
              <a:rPr lang="en-US" dirty="0" err="1"/>
              <a:t>IoT</a:t>
            </a:r>
            <a:r>
              <a:rPr lang="en-US" dirty="0"/>
              <a:t> trustworthiness. </a:t>
            </a:r>
            <a:endParaRPr lang="en-US" dirty="0" smtClean="0"/>
          </a:p>
          <a:p>
            <a:r>
              <a:rPr lang="en-US" dirty="0" smtClean="0"/>
              <a:t>Primitives </a:t>
            </a:r>
            <a:r>
              <a:rPr lang="en-US" dirty="0"/>
              <a:t>are the building </a:t>
            </a:r>
            <a:r>
              <a:rPr lang="en-US" dirty="0" smtClean="0"/>
              <a:t>blocks and </a:t>
            </a:r>
            <a:r>
              <a:rPr lang="en-US" dirty="0"/>
              <a:t>also allow for analytics and formal arguments of </a:t>
            </a:r>
            <a:r>
              <a:rPr lang="en-US" dirty="0" err="1"/>
              <a:t>IoT</a:t>
            </a:r>
            <a:r>
              <a:rPr lang="en-US" dirty="0"/>
              <a:t> use case </a:t>
            </a:r>
            <a:r>
              <a:rPr lang="en-US" dirty="0" smtClean="0"/>
              <a:t>scenarios </a:t>
            </a:r>
          </a:p>
          <a:p>
            <a:r>
              <a:rPr lang="en-US" dirty="0"/>
              <a:t>E</a:t>
            </a:r>
            <a:r>
              <a:rPr lang="en-US" dirty="0" smtClean="0"/>
              <a:t>lements </a:t>
            </a:r>
            <a:r>
              <a:rPr lang="en-US" dirty="0"/>
              <a:t>are the less tangible trust factors impacting </a:t>
            </a:r>
            <a:r>
              <a:rPr lang="en-US" dirty="0" err="1"/>
              <a:t>NoTs</a:t>
            </a:r>
            <a:r>
              <a:rPr lang="en-US" dirty="0"/>
              <a:t>. </a:t>
            </a:r>
            <a:endParaRPr lang="en-US" dirty="0" smtClean="0"/>
          </a:p>
          <a:p>
            <a:r>
              <a:rPr lang="en-US" dirty="0" smtClean="0"/>
              <a:t>The </a:t>
            </a:r>
            <a:r>
              <a:rPr lang="en-US" dirty="0"/>
              <a:t>model and vocabulary presented expresses how </a:t>
            </a:r>
            <a:r>
              <a:rPr lang="en-US" dirty="0" err="1"/>
              <a:t>IoT</a:t>
            </a:r>
            <a:r>
              <a:rPr lang="en-US" dirty="0"/>
              <a:t>, in the broad sense, behaves.</a:t>
            </a:r>
            <a:endParaRPr lang="en-US" dirty="0" smtClean="0"/>
          </a:p>
        </p:txBody>
      </p:sp>
      <p:sp>
        <p:nvSpPr>
          <p:cNvPr id="5" name="Rectangle 4"/>
          <p:cNvSpPr/>
          <p:nvPr/>
        </p:nvSpPr>
        <p:spPr>
          <a:xfrm>
            <a:off x="0" y="6183868"/>
            <a:ext cx="9144000" cy="369332"/>
          </a:xfrm>
          <a:prstGeom prst="rect">
            <a:avLst/>
          </a:prstGeom>
        </p:spPr>
        <p:txBody>
          <a:bodyPr wrap="square">
            <a:spAutoFit/>
          </a:bodyPr>
          <a:lstStyle/>
          <a:p>
            <a:r>
              <a:rPr lang="en-US" dirty="0"/>
              <a:t>http://nvlpubs.nist.gov/nistpubs/SpecialPublications/NIST.SP.800-183.pdf</a:t>
            </a:r>
          </a:p>
        </p:txBody>
      </p:sp>
      <p:sp>
        <p:nvSpPr>
          <p:cNvPr id="6" name="Rectangle 5"/>
          <p:cNvSpPr/>
          <p:nvPr/>
        </p:nvSpPr>
        <p:spPr>
          <a:xfrm>
            <a:off x="0" y="5879068"/>
            <a:ext cx="9144000" cy="369332"/>
          </a:xfrm>
          <a:prstGeom prst="rect">
            <a:avLst/>
          </a:prstGeom>
        </p:spPr>
        <p:txBody>
          <a:bodyPr wrap="square">
            <a:spAutoFit/>
          </a:bodyPr>
          <a:lstStyle/>
          <a:p>
            <a:r>
              <a:rPr lang="en-US" dirty="0"/>
              <a:t>http://csrc.nist.gov/publications/nistbul/itlbul2016_09.pdf</a:t>
            </a:r>
          </a:p>
        </p:txBody>
      </p:sp>
      <p:sp>
        <p:nvSpPr>
          <p:cNvPr id="8" name="Round Diagonal Corner Rectangle 7"/>
          <p:cNvSpPr/>
          <p:nvPr/>
        </p:nvSpPr>
        <p:spPr>
          <a:xfrm>
            <a:off x="6324600" y="1384968"/>
            <a:ext cx="2514600" cy="990600"/>
          </a:xfrm>
          <a:prstGeom prst="round2DiagRect">
            <a:avLst>
              <a:gd name="adj1" fmla="val 35898"/>
              <a:gd name="adj2" fmla="val 7692"/>
            </a:avLst>
          </a:prstGeom>
          <a:scene3d>
            <a:camera prst="isometricOffAxis1Right"/>
            <a:lightRig rig="threePt" dir="t"/>
          </a:scene3d>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200" b="1" dirty="0" smtClean="0"/>
              <a:t>GREAT PROJECT MATERIAL</a:t>
            </a:r>
            <a:endParaRPr lang="en-US" sz="2200" b="1" dirty="0"/>
          </a:p>
        </p:txBody>
      </p:sp>
    </p:spTree>
    <p:extLst>
      <p:ext uri="{BB962C8B-B14F-4D97-AF65-F5344CB8AC3E}">
        <p14:creationId xmlns:p14="http://schemas.microsoft.com/office/powerpoint/2010/main" val="318490716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smtClean="0"/>
              <a:t>Expert Systems</a:t>
            </a:r>
          </a:p>
        </p:txBody>
      </p:sp>
      <p:sp>
        <p:nvSpPr>
          <p:cNvPr id="96259" name="Rectangle 3"/>
          <p:cNvSpPr>
            <a:spLocks noGrp="1" noChangeArrowheads="1"/>
          </p:cNvSpPr>
          <p:nvPr>
            <p:ph idx="1"/>
          </p:nvPr>
        </p:nvSpPr>
        <p:spPr/>
        <p:txBody>
          <a:bodyPr>
            <a:normAutofit fontScale="92500" lnSpcReduction="20000"/>
          </a:bodyPr>
          <a:lstStyle/>
          <a:p>
            <a:pPr>
              <a:buNone/>
            </a:pPr>
            <a:r>
              <a:rPr lang="en-US" dirty="0" smtClean="0"/>
              <a:t>An </a:t>
            </a:r>
            <a:r>
              <a:rPr lang="en-US" i="1" dirty="0" smtClean="0"/>
              <a:t>expert system </a:t>
            </a:r>
            <a:r>
              <a:rPr lang="en-US" dirty="0" smtClean="0"/>
              <a:t>or </a:t>
            </a:r>
            <a:r>
              <a:rPr lang="en-US" i="1" dirty="0" smtClean="0"/>
              <a:t>knowledge based system </a:t>
            </a:r>
            <a:r>
              <a:rPr lang="en-US" dirty="0" smtClean="0"/>
              <a:t>uses Artificial intelligence to solve problems.  They try to emulate human logic to solve problems as if an expert human was there.</a:t>
            </a:r>
          </a:p>
          <a:p>
            <a:r>
              <a:rPr lang="en-US" dirty="0" smtClean="0"/>
              <a:t>Collect knowledge into a database</a:t>
            </a:r>
          </a:p>
          <a:p>
            <a:r>
              <a:rPr lang="en-US" dirty="0" smtClean="0"/>
              <a:t>Use rule-based programming (if-then logic)</a:t>
            </a:r>
          </a:p>
          <a:p>
            <a:r>
              <a:rPr lang="en-US" dirty="0" smtClean="0"/>
              <a:t>Uses an </a:t>
            </a:r>
            <a:r>
              <a:rPr lang="en-US" i="1" dirty="0" smtClean="0"/>
              <a:t>inference engine </a:t>
            </a:r>
            <a:r>
              <a:rPr lang="en-US" dirty="0" smtClean="0"/>
              <a:t>to match facts against patterns and determine which rules are applicable.</a:t>
            </a:r>
          </a:p>
          <a:p>
            <a:r>
              <a:rPr lang="en-US" dirty="0" smtClean="0"/>
              <a:t>An example of an expert system might be on that takes information about a patients medical history and current symptoms along with questions to determine which ailments a patient might be suffering from.</a:t>
            </a:r>
          </a:p>
        </p:txBody>
      </p:sp>
    </p:spTree>
    <p:extLst>
      <p:ext uri="{BB962C8B-B14F-4D97-AF65-F5344CB8AC3E}">
        <p14:creationId xmlns:p14="http://schemas.microsoft.com/office/powerpoint/2010/main" val="2817956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smtClean="0"/>
              <a:t>Artificial Neural Networks</a:t>
            </a:r>
          </a:p>
        </p:txBody>
      </p:sp>
      <p:sp>
        <p:nvSpPr>
          <p:cNvPr id="97283" name="Rectangle 3"/>
          <p:cNvSpPr>
            <a:spLocks noGrp="1" noChangeArrowheads="1"/>
          </p:cNvSpPr>
          <p:nvPr>
            <p:ph idx="1"/>
          </p:nvPr>
        </p:nvSpPr>
        <p:spPr/>
        <p:txBody>
          <a:bodyPr>
            <a:normAutofit/>
          </a:bodyPr>
          <a:lstStyle/>
          <a:p>
            <a:pPr>
              <a:buNone/>
            </a:pPr>
            <a:r>
              <a:rPr lang="en-US" dirty="0" smtClean="0"/>
              <a:t>Computer model based on the neural structure of the brain. Attempts to learn.</a:t>
            </a:r>
          </a:p>
          <a:p>
            <a:r>
              <a:rPr lang="en-US" dirty="0" smtClean="0"/>
              <a:t>As information is used more and more connections between units grow and strengthen like how human minds work.</a:t>
            </a:r>
          </a:p>
          <a:p>
            <a:r>
              <a:rPr lang="en-US" i="1" dirty="0" smtClean="0"/>
              <a:t>Fuzzy logic </a:t>
            </a:r>
            <a:r>
              <a:rPr lang="en-US" dirty="0" smtClean="0"/>
              <a:t>is used (rather than true or false, degrees of truth or falseness/rating)</a:t>
            </a:r>
          </a:p>
          <a:p>
            <a:r>
              <a:rPr lang="en-US" dirty="0" smtClean="0"/>
              <a:t>Massive trial and errors decision making is used.</a:t>
            </a:r>
          </a:p>
        </p:txBody>
      </p:sp>
    </p:spTree>
    <p:extLst>
      <p:ext uri="{BB962C8B-B14F-4D97-AF65-F5344CB8AC3E}">
        <p14:creationId xmlns:p14="http://schemas.microsoft.com/office/powerpoint/2010/main" val="3371981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4"/>
          <p:cNvSpPr>
            <a:spLocks noGrp="1" noChangeArrowheads="1"/>
          </p:cNvSpPr>
          <p:nvPr>
            <p:ph type="ctrTitle"/>
          </p:nvPr>
        </p:nvSpPr>
        <p:spPr/>
        <p:txBody>
          <a:bodyPr/>
          <a:lstStyle/>
          <a:p>
            <a:pPr eaLnBrk="1" hangingPunct="1"/>
            <a:r>
              <a:rPr lang="en-US" smtClean="0"/>
              <a:t>Web Security</a:t>
            </a:r>
          </a:p>
        </p:txBody>
      </p:sp>
    </p:spTree>
    <p:extLst>
      <p:ext uri="{BB962C8B-B14F-4D97-AF65-F5344CB8AC3E}">
        <p14:creationId xmlns:p14="http://schemas.microsoft.com/office/powerpoint/2010/main" val="1740470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Web Security</a:t>
            </a:r>
            <a:endParaRPr lang="en-US" dirty="0"/>
          </a:p>
        </p:txBody>
      </p:sp>
      <p:sp>
        <p:nvSpPr>
          <p:cNvPr id="3" name="Content Placeholder 2"/>
          <p:cNvSpPr>
            <a:spLocks noGrp="1"/>
          </p:cNvSpPr>
          <p:nvPr>
            <p:ph idx="1"/>
          </p:nvPr>
        </p:nvSpPr>
        <p:spPr/>
        <p:txBody>
          <a:bodyPr/>
          <a:lstStyle/>
          <a:p>
            <a:pPr>
              <a:buNone/>
            </a:pPr>
            <a:r>
              <a:rPr lang="en-US" dirty="0" smtClean="0"/>
              <a:t>The web (HTTP) is the application that brought the internet out of academic and research obscurity and caused it to be the phenomenon that it is today.</a:t>
            </a:r>
          </a:p>
          <a:p>
            <a:endParaRPr lang="en-US" dirty="0" smtClean="0"/>
          </a:p>
          <a:p>
            <a:pPr>
              <a:buNone/>
            </a:pPr>
            <a:r>
              <a:rPr lang="en-US" dirty="0" smtClean="0"/>
              <a:t>The web is highly commercialized now and that brings dangers.</a:t>
            </a:r>
            <a:endParaRPr lang="en-US" dirty="0"/>
          </a:p>
        </p:txBody>
      </p:sp>
    </p:spTree>
    <p:extLst>
      <p:ext uri="{BB962C8B-B14F-4D97-AF65-F5344CB8AC3E}">
        <p14:creationId xmlns:p14="http://schemas.microsoft.com/office/powerpoint/2010/main" val="2156067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smtClean="0"/>
              <a:t>Web Security</a:t>
            </a:r>
          </a:p>
        </p:txBody>
      </p:sp>
      <p:sp>
        <p:nvSpPr>
          <p:cNvPr id="99331" name="Rectangle 3"/>
          <p:cNvSpPr>
            <a:spLocks noGrp="1" noChangeArrowheads="1"/>
          </p:cNvSpPr>
          <p:nvPr>
            <p:ph idx="1"/>
          </p:nvPr>
        </p:nvSpPr>
        <p:spPr/>
        <p:txBody>
          <a:bodyPr>
            <a:normAutofit fontScale="92500" lnSpcReduction="20000"/>
          </a:bodyPr>
          <a:lstStyle/>
          <a:p>
            <a:pPr>
              <a:buNone/>
            </a:pPr>
            <a:r>
              <a:rPr lang="en-US" dirty="0" smtClean="0"/>
              <a:t>Web dangers:</a:t>
            </a:r>
          </a:p>
          <a:p>
            <a:pPr>
              <a:buNone/>
            </a:pPr>
            <a:r>
              <a:rPr lang="en-US" dirty="0" smtClean="0"/>
              <a:t>People may try to use your online presence to cause you harm. </a:t>
            </a:r>
          </a:p>
          <a:p>
            <a:pPr lvl="1"/>
            <a:r>
              <a:rPr lang="en-US" dirty="0" smtClean="0"/>
              <a:t>Vandalism – deface your site, ruin your reputation</a:t>
            </a:r>
          </a:p>
          <a:p>
            <a:pPr lvl="1"/>
            <a:r>
              <a:rPr lang="en-US" dirty="0" smtClean="0"/>
              <a:t>Financial fraud – attempt to steal web based goods or services</a:t>
            </a:r>
          </a:p>
          <a:p>
            <a:pPr lvl="1"/>
            <a:r>
              <a:rPr lang="en-US" dirty="0" smtClean="0"/>
              <a:t>Privileged access – hack your web server to get access to something more important</a:t>
            </a:r>
          </a:p>
          <a:p>
            <a:pPr lvl="1"/>
            <a:r>
              <a:rPr lang="en-US" dirty="0" smtClean="0"/>
              <a:t>Theft of personal information – access your clients information, identity theft</a:t>
            </a:r>
          </a:p>
          <a:p>
            <a:pPr lvl="1"/>
            <a:r>
              <a:rPr lang="en-US" dirty="0" smtClean="0"/>
              <a:t>Theft if intellectual property – steal company secrets</a:t>
            </a:r>
          </a:p>
          <a:p>
            <a:pPr lvl="1"/>
            <a:r>
              <a:rPr lang="en-US" dirty="0" smtClean="0"/>
              <a:t>Denial of service – stop you from carrying out online transaction, and cost you money!</a:t>
            </a:r>
          </a:p>
        </p:txBody>
      </p:sp>
    </p:spTree>
    <p:extLst>
      <p:ext uri="{BB962C8B-B14F-4D97-AF65-F5344CB8AC3E}">
        <p14:creationId xmlns:p14="http://schemas.microsoft.com/office/powerpoint/2010/main" val="1065489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smtClean="0"/>
              <a:t>Web Security</a:t>
            </a:r>
          </a:p>
        </p:txBody>
      </p:sp>
      <p:sp>
        <p:nvSpPr>
          <p:cNvPr id="100355" name="Rectangle 3"/>
          <p:cNvSpPr>
            <a:spLocks noGrp="1" noChangeArrowheads="1"/>
          </p:cNvSpPr>
          <p:nvPr>
            <p:ph idx="1"/>
          </p:nvPr>
        </p:nvSpPr>
        <p:spPr/>
        <p:txBody>
          <a:bodyPr>
            <a:normAutofit lnSpcReduction="10000"/>
          </a:bodyPr>
          <a:lstStyle/>
          <a:p>
            <a:pPr>
              <a:buNone/>
            </a:pPr>
            <a:r>
              <a:rPr lang="en-US" dirty="0" smtClean="0"/>
              <a:t>There are multiple vulnerabilities and threats that can be exploited to accomplish any of the previous actions. We will talk about each of these issues over the next couple slides</a:t>
            </a:r>
          </a:p>
          <a:p>
            <a:pPr lvl="1"/>
            <a:r>
              <a:rPr lang="en-US" dirty="0" smtClean="0"/>
              <a:t>Information gathering</a:t>
            </a:r>
          </a:p>
          <a:p>
            <a:pPr lvl="1"/>
            <a:r>
              <a:rPr lang="en-US" dirty="0" smtClean="0"/>
              <a:t>Administrative interfaces</a:t>
            </a:r>
          </a:p>
          <a:p>
            <a:pPr lvl="1"/>
            <a:r>
              <a:rPr lang="en-US" dirty="0" smtClean="0"/>
              <a:t>Authentication and access control</a:t>
            </a:r>
          </a:p>
          <a:p>
            <a:pPr lvl="1"/>
            <a:r>
              <a:rPr lang="en-US" dirty="0" smtClean="0"/>
              <a:t>Configuration management</a:t>
            </a:r>
          </a:p>
          <a:p>
            <a:pPr lvl="1"/>
            <a:r>
              <a:rPr lang="en-US" dirty="0" smtClean="0"/>
              <a:t>Input validation</a:t>
            </a:r>
          </a:p>
          <a:p>
            <a:pPr lvl="1"/>
            <a:r>
              <a:rPr lang="en-US" dirty="0" smtClean="0"/>
              <a:t>Parameter validation</a:t>
            </a:r>
          </a:p>
          <a:p>
            <a:pPr lvl="1"/>
            <a:r>
              <a:rPr lang="en-US" dirty="0" smtClean="0"/>
              <a:t>Session management</a:t>
            </a:r>
          </a:p>
        </p:txBody>
      </p:sp>
    </p:spTree>
    <p:extLst>
      <p:ext uri="{BB962C8B-B14F-4D97-AF65-F5344CB8AC3E}">
        <p14:creationId xmlns:p14="http://schemas.microsoft.com/office/powerpoint/2010/main" val="50914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dirty="0" smtClean="0"/>
              <a:t>Input Validation</a:t>
            </a:r>
          </a:p>
        </p:txBody>
      </p:sp>
      <p:sp>
        <p:nvSpPr>
          <p:cNvPr id="105475" name="Rectangle 3"/>
          <p:cNvSpPr>
            <a:spLocks noGrp="1" noChangeArrowheads="1"/>
          </p:cNvSpPr>
          <p:nvPr>
            <p:ph idx="1"/>
          </p:nvPr>
        </p:nvSpPr>
        <p:spPr>
          <a:xfrm>
            <a:off x="152400" y="1524000"/>
            <a:ext cx="8839200" cy="5181600"/>
          </a:xfrm>
        </p:spPr>
        <p:txBody>
          <a:bodyPr>
            <a:normAutofit lnSpcReduction="10000"/>
          </a:bodyPr>
          <a:lstStyle/>
          <a:p>
            <a:pPr eaLnBrk="1" hangingPunct="1">
              <a:lnSpc>
                <a:spcPct val="80000"/>
              </a:lnSpc>
              <a:buFontTx/>
              <a:buNone/>
            </a:pPr>
            <a:r>
              <a:rPr lang="en-US" sz="2800" dirty="0" smtClean="0"/>
              <a:t>Software must validate input and ensure that it is appropriate and does not pose a security risk before operating on the input.</a:t>
            </a:r>
          </a:p>
          <a:p>
            <a:pPr eaLnBrk="1" hangingPunct="1">
              <a:lnSpc>
                <a:spcPct val="80000"/>
              </a:lnSpc>
              <a:buFontTx/>
              <a:buNone/>
            </a:pPr>
            <a:endParaRPr lang="en-US" sz="2800" dirty="0" smtClean="0"/>
          </a:p>
          <a:p>
            <a:pPr eaLnBrk="1" hangingPunct="1">
              <a:lnSpc>
                <a:spcPct val="80000"/>
              </a:lnSpc>
              <a:buFontTx/>
              <a:buNone/>
            </a:pPr>
            <a:r>
              <a:rPr lang="en-US" sz="2800" dirty="0" smtClean="0"/>
              <a:t>Attackers may try to hide their actions using.</a:t>
            </a:r>
          </a:p>
          <a:p>
            <a:pPr lvl="1">
              <a:lnSpc>
                <a:spcPct val="80000"/>
              </a:lnSpc>
            </a:pPr>
            <a:r>
              <a:rPr lang="en-US" sz="2400" dirty="0" smtClean="0"/>
              <a:t>Path or directory traversal</a:t>
            </a:r>
          </a:p>
          <a:p>
            <a:pPr lvl="1">
              <a:lnSpc>
                <a:spcPct val="80000"/>
              </a:lnSpc>
            </a:pPr>
            <a:r>
              <a:rPr lang="en-US" sz="2400" dirty="0" smtClean="0"/>
              <a:t>Unicode encoding</a:t>
            </a:r>
          </a:p>
          <a:p>
            <a:pPr lvl="1">
              <a:lnSpc>
                <a:spcPct val="80000"/>
              </a:lnSpc>
            </a:pPr>
            <a:r>
              <a:rPr lang="en-US" sz="2400" dirty="0" smtClean="0"/>
              <a:t>URL encoding</a:t>
            </a:r>
          </a:p>
          <a:p>
            <a:pPr lvl="1">
              <a:lnSpc>
                <a:spcPct val="80000"/>
              </a:lnSpc>
            </a:pPr>
            <a:r>
              <a:rPr lang="en-US" sz="2400" dirty="0" smtClean="0"/>
              <a:t>Buffer Overflows </a:t>
            </a:r>
          </a:p>
          <a:p>
            <a:pPr eaLnBrk="1" hangingPunct="1">
              <a:lnSpc>
                <a:spcPct val="80000"/>
              </a:lnSpc>
              <a:buFontTx/>
              <a:buNone/>
            </a:pPr>
            <a:endParaRPr lang="en-US" sz="2800" dirty="0" smtClean="0"/>
          </a:p>
          <a:p>
            <a:pPr eaLnBrk="1" hangingPunct="1">
              <a:lnSpc>
                <a:spcPct val="80000"/>
              </a:lnSpc>
              <a:buFontTx/>
              <a:buNone/>
            </a:pPr>
            <a:r>
              <a:rPr lang="en-US" sz="2800" dirty="0" smtClean="0"/>
              <a:t>You should be aware of these and understand how they operate (pg 1008) we will explore these in the next couple slides.</a:t>
            </a:r>
          </a:p>
          <a:p>
            <a:pPr algn="ctr" eaLnBrk="1" hangingPunct="1">
              <a:lnSpc>
                <a:spcPct val="80000"/>
              </a:lnSpc>
              <a:buFontTx/>
              <a:buNone/>
            </a:pPr>
            <a:r>
              <a:rPr lang="en-US" sz="2800" dirty="0" smtClean="0"/>
              <a:t>	(more)</a:t>
            </a:r>
          </a:p>
        </p:txBody>
      </p:sp>
    </p:spTree>
    <p:extLst>
      <p:ext uri="{BB962C8B-B14F-4D97-AF65-F5344CB8AC3E}">
        <p14:creationId xmlns:p14="http://schemas.microsoft.com/office/powerpoint/2010/main" val="2463875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dirty="0" smtClean="0"/>
              <a:t>Input Validation</a:t>
            </a:r>
          </a:p>
        </p:txBody>
      </p:sp>
      <p:sp>
        <p:nvSpPr>
          <p:cNvPr id="106499" name="Rectangle 3"/>
          <p:cNvSpPr>
            <a:spLocks noGrp="1" noChangeArrowheads="1"/>
          </p:cNvSpPr>
          <p:nvPr>
            <p:ph idx="1"/>
          </p:nvPr>
        </p:nvSpPr>
        <p:spPr>
          <a:xfrm>
            <a:off x="228600" y="1524000"/>
            <a:ext cx="8686800" cy="5105400"/>
          </a:xfrm>
        </p:spPr>
        <p:txBody>
          <a:bodyPr/>
          <a:lstStyle/>
          <a:p>
            <a:pPr eaLnBrk="1" hangingPunct="1">
              <a:lnSpc>
                <a:spcPct val="90000"/>
              </a:lnSpc>
              <a:buFontTx/>
              <a:buNone/>
            </a:pPr>
            <a:r>
              <a:rPr lang="en-US" dirty="0" smtClean="0"/>
              <a:t>Path of directory traversal tries to access data on a web server that is not intended to be shared. (data outside of the shared directories)</a:t>
            </a:r>
          </a:p>
          <a:p>
            <a:pPr eaLnBrk="1" hangingPunct="1">
              <a:lnSpc>
                <a:spcPct val="90000"/>
              </a:lnSpc>
              <a:buFontTx/>
              <a:buNone/>
            </a:pPr>
            <a:endParaRPr lang="en-US" dirty="0" smtClean="0"/>
          </a:p>
          <a:p>
            <a:pPr marL="633222" indent="-514350" eaLnBrk="1" hangingPunct="1">
              <a:lnSpc>
                <a:spcPct val="90000"/>
              </a:lnSpc>
              <a:buFont typeface="+mj-lt"/>
              <a:buAutoNum type="arabicPeriod"/>
            </a:pPr>
            <a:r>
              <a:rPr lang="en-US" dirty="0" smtClean="0"/>
              <a:t>Web servers are configured to serve information out of the </a:t>
            </a:r>
            <a:r>
              <a:rPr lang="en-US" i="1" dirty="0" smtClean="0"/>
              <a:t>web root or document root</a:t>
            </a:r>
            <a:r>
              <a:rPr lang="en-US" dirty="0" smtClean="0"/>
              <a:t> directory which is a specific directory on the system with files for public access.</a:t>
            </a:r>
          </a:p>
          <a:p>
            <a:pPr eaLnBrk="1" hangingPunct="1">
              <a:lnSpc>
                <a:spcPct val="90000"/>
              </a:lnSpc>
              <a:buFontTx/>
              <a:buNone/>
            </a:pPr>
            <a:endParaRPr lang="en-US" dirty="0" smtClean="0"/>
          </a:p>
        </p:txBody>
      </p:sp>
    </p:spTree>
    <p:extLst>
      <p:ext uri="{BB962C8B-B14F-4D97-AF65-F5344CB8AC3E}">
        <p14:creationId xmlns:p14="http://schemas.microsoft.com/office/powerpoint/2010/main" val="1053628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Traversal</a:t>
            </a:r>
            <a:endParaRPr lang="en-US" dirty="0"/>
          </a:p>
        </p:txBody>
      </p:sp>
      <p:sp>
        <p:nvSpPr>
          <p:cNvPr id="3" name="Content Placeholder 2"/>
          <p:cNvSpPr>
            <a:spLocks noGrp="1"/>
          </p:cNvSpPr>
          <p:nvPr>
            <p:ph idx="1"/>
          </p:nvPr>
        </p:nvSpPr>
        <p:spPr/>
        <p:txBody>
          <a:bodyPr>
            <a:normAutofit/>
          </a:bodyPr>
          <a:lstStyle/>
          <a:p>
            <a:pPr marL="633222" indent="-514350">
              <a:buFont typeface="+mj-lt"/>
              <a:buAutoNum type="arabicPeriod" startAt="2"/>
            </a:pPr>
            <a:r>
              <a:rPr lang="en-US" dirty="0" smtClean="0"/>
              <a:t>Assume </a:t>
            </a:r>
            <a:r>
              <a:rPr lang="en-US" sz="2400" dirty="0" smtClean="0">
                <a:hlinkClick r:id="rId2"/>
              </a:rPr>
              <a:t>http://www.myserver.com</a:t>
            </a:r>
            <a:r>
              <a:rPr lang="en-US" sz="2400" dirty="0" smtClean="0"/>
              <a:t> </a:t>
            </a:r>
            <a:r>
              <a:rPr lang="en-US" dirty="0" smtClean="0"/>
              <a:t>has the </a:t>
            </a:r>
            <a:r>
              <a:rPr lang="en-US" i="1" dirty="0" smtClean="0"/>
              <a:t>document root</a:t>
            </a:r>
            <a:r>
              <a:rPr lang="en-US" dirty="0" smtClean="0"/>
              <a:t> set to </a:t>
            </a:r>
            <a:r>
              <a:rPr lang="en-US" dirty="0" smtClean="0">
                <a:solidFill>
                  <a:srgbClr val="FF0000"/>
                </a:solidFill>
              </a:rPr>
              <a:t>/</a:t>
            </a:r>
            <a:r>
              <a:rPr lang="en-US" dirty="0" err="1" smtClean="0">
                <a:solidFill>
                  <a:srgbClr val="FF0000"/>
                </a:solidFill>
              </a:rPr>
              <a:t>var</a:t>
            </a:r>
            <a:r>
              <a:rPr lang="en-US" dirty="0" smtClean="0">
                <a:solidFill>
                  <a:srgbClr val="FF0000"/>
                </a:solidFill>
              </a:rPr>
              <a:t>/web/html</a:t>
            </a:r>
          </a:p>
          <a:p>
            <a:pPr marL="633222" indent="-514350">
              <a:buFont typeface="+mj-lt"/>
              <a:buAutoNum type="arabicPeriod" startAt="2"/>
            </a:pPr>
            <a:endParaRPr lang="en-US" dirty="0" smtClean="0"/>
          </a:p>
          <a:p>
            <a:pPr marL="633222" indent="-514350">
              <a:buFont typeface="+mj-lt"/>
              <a:buAutoNum type="arabicPeriod" startAt="2"/>
            </a:pPr>
            <a:r>
              <a:rPr lang="en-US" dirty="0" smtClean="0"/>
              <a:t>The request </a:t>
            </a:r>
            <a:r>
              <a:rPr lang="en-US" sz="2400" dirty="0" smtClean="0">
                <a:hlinkClick r:id="rId3"/>
              </a:rPr>
              <a:t>http://www.myserver.com/index.html</a:t>
            </a:r>
            <a:r>
              <a:rPr lang="en-US" sz="2400" dirty="0" smtClean="0"/>
              <a:t> </a:t>
            </a:r>
            <a:r>
              <a:rPr lang="en-US" dirty="0" smtClean="0"/>
              <a:t>would try to access the file </a:t>
            </a:r>
            <a:r>
              <a:rPr lang="en-US" dirty="0" smtClean="0">
                <a:solidFill>
                  <a:srgbClr val="FF0000"/>
                </a:solidFill>
              </a:rPr>
              <a:t>/</a:t>
            </a:r>
            <a:r>
              <a:rPr lang="en-US" dirty="0" err="1" smtClean="0">
                <a:solidFill>
                  <a:srgbClr val="FF0000"/>
                </a:solidFill>
              </a:rPr>
              <a:t>var</a:t>
            </a:r>
            <a:r>
              <a:rPr lang="en-US" dirty="0" smtClean="0">
                <a:solidFill>
                  <a:srgbClr val="FF0000"/>
                </a:solidFill>
              </a:rPr>
              <a:t>/web/html/index.html</a:t>
            </a:r>
          </a:p>
          <a:p>
            <a:pPr marL="633222" indent="-514350">
              <a:buFont typeface="+mj-lt"/>
              <a:buAutoNum type="arabicPeriod" startAt="2"/>
            </a:pPr>
            <a:endParaRPr lang="en-US" dirty="0" smtClean="0"/>
          </a:p>
          <a:p>
            <a:pPr marL="633222" indent="-514350">
              <a:buFont typeface="+mj-lt"/>
              <a:buAutoNum type="arabicPeriod" startAt="2"/>
            </a:pPr>
            <a:r>
              <a:rPr lang="en-US" dirty="0" smtClean="0"/>
              <a:t>What would </a:t>
            </a:r>
            <a:r>
              <a:rPr lang="en-US" sz="2400" dirty="0" smtClean="0">
                <a:hlinkClick r:id="rId4"/>
              </a:rPr>
              <a:t>http://www.myserver.com/index.html/../../../etc/</a:t>
            </a:r>
            <a:r>
              <a:rPr lang="en-US" sz="2400" dirty="0" err="1" smtClean="0">
                <a:hlinkClick r:id="rId4"/>
              </a:rPr>
              <a:t>passwd</a:t>
            </a:r>
            <a:r>
              <a:rPr lang="en-US" sz="2400" dirty="0" smtClean="0"/>
              <a:t> </a:t>
            </a:r>
            <a:r>
              <a:rPr lang="en-US" dirty="0" smtClean="0"/>
              <a:t>try to access?</a:t>
            </a:r>
            <a:endParaRPr lang="en-US" dirty="0"/>
          </a:p>
        </p:txBody>
      </p:sp>
    </p:spTree>
    <p:extLst>
      <p:ext uri="{BB962C8B-B14F-4D97-AF65-F5344CB8AC3E}">
        <p14:creationId xmlns:p14="http://schemas.microsoft.com/office/powerpoint/2010/main" val="3814724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smtClean="0"/>
              <a:t>URL encoding</a:t>
            </a:r>
          </a:p>
        </p:txBody>
      </p:sp>
      <p:sp>
        <p:nvSpPr>
          <p:cNvPr id="107523" name="Rectangle 3"/>
          <p:cNvSpPr>
            <a:spLocks noGrp="1" noChangeArrowheads="1"/>
          </p:cNvSpPr>
          <p:nvPr>
            <p:ph idx="1"/>
          </p:nvPr>
        </p:nvSpPr>
        <p:spPr>
          <a:xfrm>
            <a:off x="152400" y="1524000"/>
            <a:ext cx="8839200" cy="5105400"/>
          </a:xfrm>
        </p:spPr>
        <p:txBody>
          <a:bodyPr/>
          <a:lstStyle/>
          <a:p>
            <a:pPr eaLnBrk="1" hangingPunct="1">
              <a:lnSpc>
                <a:spcPct val="90000"/>
              </a:lnSpc>
              <a:buFontTx/>
              <a:buNone/>
            </a:pPr>
            <a:r>
              <a:rPr lang="en-US" dirty="0" smtClean="0"/>
              <a:t>Good software should filter out request like I just showed. For example if a security product filtered out parts of the URL like “../.” One attempt to get around this is to use special </a:t>
            </a:r>
            <a:r>
              <a:rPr lang="en-US" i="1" dirty="0" smtClean="0"/>
              <a:t>URL encoded </a:t>
            </a:r>
            <a:r>
              <a:rPr lang="en-US" dirty="0" smtClean="0"/>
              <a:t>characters</a:t>
            </a:r>
          </a:p>
          <a:p>
            <a:pPr eaLnBrk="1" hangingPunct="1">
              <a:lnSpc>
                <a:spcPct val="90000"/>
              </a:lnSpc>
            </a:pPr>
            <a:endParaRPr lang="en-US" sz="2400" dirty="0" smtClean="0">
              <a:hlinkClick r:id=""/>
            </a:endParaRPr>
          </a:p>
          <a:p>
            <a:pPr eaLnBrk="1" hangingPunct="1">
              <a:lnSpc>
                <a:spcPct val="90000"/>
              </a:lnSpc>
              <a:buNone/>
            </a:pPr>
            <a:r>
              <a:rPr lang="en-US" sz="2400" dirty="0" smtClean="0">
                <a:hlinkClick r:id=""/>
              </a:rPr>
              <a:t>http://www.myserver.com/%2E%2E/%2E%2E/%2E%2E/etc/passwd</a:t>
            </a:r>
            <a:endParaRPr lang="en-US" sz="2400" dirty="0" smtClean="0"/>
          </a:p>
          <a:p>
            <a:pPr eaLnBrk="1" hangingPunct="1">
              <a:lnSpc>
                <a:spcPct val="90000"/>
              </a:lnSpc>
              <a:buNone/>
            </a:pPr>
            <a:endParaRPr lang="en-US" dirty="0" smtClean="0">
              <a:solidFill>
                <a:srgbClr val="FF0000"/>
              </a:solidFill>
            </a:endParaRPr>
          </a:p>
          <a:p>
            <a:pPr lvl="1">
              <a:lnSpc>
                <a:spcPct val="90000"/>
              </a:lnSpc>
            </a:pPr>
            <a:r>
              <a:rPr lang="en-US" dirty="0" smtClean="0">
                <a:solidFill>
                  <a:srgbClr val="FF0000"/>
                </a:solidFill>
              </a:rPr>
              <a:t>%2E </a:t>
            </a:r>
            <a:r>
              <a:rPr lang="en-US" dirty="0" smtClean="0"/>
              <a:t>= </a:t>
            </a:r>
            <a:r>
              <a:rPr lang="en-US" dirty="0" smtClean="0">
                <a:solidFill>
                  <a:srgbClr val="FF0000"/>
                </a:solidFill>
              </a:rPr>
              <a:t>.</a:t>
            </a:r>
            <a:r>
              <a:rPr lang="en-US" dirty="0" smtClean="0"/>
              <a:t>         so it’s the same as</a:t>
            </a:r>
          </a:p>
          <a:p>
            <a:pPr lvl="1">
              <a:lnSpc>
                <a:spcPct val="90000"/>
              </a:lnSpc>
            </a:pPr>
            <a:r>
              <a:rPr lang="en-US" dirty="0" smtClean="0"/>
              <a:t>http://www.myserver.com/../../../etc/</a:t>
            </a:r>
            <a:r>
              <a:rPr lang="en-US" dirty="0" err="1" smtClean="0"/>
              <a:t>passwd</a:t>
            </a:r>
            <a:endParaRPr lang="en-US" dirty="0" smtClean="0"/>
          </a:p>
          <a:p>
            <a:pPr eaLnBrk="1" hangingPunct="1">
              <a:lnSpc>
                <a:spcPct val="90000"/>
              </a:lnSpc>
              <a:buFontTx/>
              <a:buNone/>
            </a:pPr>
            <a:endParaRPr lang="en-US" dirty="0" smtClean="0"/>
          </a:p>
        </p:txBody>
      </p:sp>
    </p:spTree>
    <p:extLst>
      <p:ext uri="{BB962C8B-B14F-4D97-AF65-F5344CB8AC3E}">
        <p14:creationId xmlns:p14="http://schemas.microsoft.com/office/powerpoint/2010/main" val="3611322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17</a:t>
            </a:fld>
            <a:endParaRPr lang="en-US" dirty="0"/>
          </a:p>
        </p:txBody>
      </p:sp>
      <p:sp>
        <p:nvSpPr>
          <p:cNvPr id="3" name="Title 2"/>
          <p:cNvSpPr>
            <a:spLocks noGrp="1"/>
          </p:cNvSpPr>
          <p:nvPr>
            <p:ph type="title"/>
          </p:nvPr>
        </p:nvSpPr>
        <p:spPr/>
        <p:txBody>
          <a:bodyPr>
            <a:normAutofit fontScale="90000"/>
          </a:bodyPr>
          <a:lstStyle/>
          <a:p>
            <a:r>
              <a:rPr lang="en-US" dirty="0" smtClean="0"/>
              <a:t>INTERNET </a:t>
            </a:r>
            <a:r>
              <a:rPr lang="en-US" dirty="0"/>
              <a:t>OF </a:t>
            </a:r>
            <a:r>
              <a:rPr lang="en-US" dirty="0" smtClean="0"/>
              <a:t>THINGS: </a:t>
            </a:r>
            <a:r>
              <a:rPr lang="en-US" dirty="0" smtClean="0">
                <a:solidFill>
                  <a:schemeClr val="accent1">
                    <a:lumMod val="75000"/>
                  </a:schemeClr>
                </a:solidFill>
              </a:rPr>
              <a:t>Primitives for Build</a:t>
            </a:r>
            <a:endParaRPr lang="en-US" dirty="0">
              <a:solidFill>
                <a:schemeClr val="accent1">
                  <a:lumMod val="75000"/>
                </a:schemeClr>
              </a:solidFill>
            </a:endParaRPr>
          </a:p>
        </p:txBody>
      </p:sp>
      <p:sp>
        <p:nvSpPr>
          <p:cNvPr id="4" name="Content Placeholder 3"/>
          <p:cNvSpPr>
            <a:spLocks noGrp="1"/>
          </p:cNvSpPr>
          <p:nvPr>
            <p:ph idx="1"/>
          </p:nvPr>
        </p:nvSpPr>
        <p:spPr>
          <a:xfrm>
            <a:off x="152400" y="1213551"/>
            <a:ext cx="8991600" cy="5339649"/>
          </a:xfrm>
        </p:spPr>
        <p:txBody>
          <a:bodyPr>
            <a:noAutofit/>
          </a:bodyPr>
          <a:lstStyle/>
          <a:p>
            <a:pPr marL="514350" indent="-514350">
              <a:buFont typeface="+mj-lt"/>
              <a:buAutoNum type="arabicPeriod"/>
            </a:pPr>
            <a:r>
              <a:rPr lang="en-US" sz="2100" b="1" dirty="0"/>
              <a:t>Sensor</a:t>
            </a:r>
            <a:r>
              <a:rPr lang="en-US" sz="2100" dirty="0"/>
              <a:t> - an electronic utility that measures physical properties such as temperature, acceleration, weight, sound, location, presence, identity, etc. All sensors employ mechanical, electrical chemical, optical, or other effects at an interface to a controlled process or open environment</a:t>
            </a:r>
            <a:r>
              <a:rPr lang="en-US" sz="2100" dirty="0" smtClean="0"/>
              <a:t>.</a:t>
            </a:r>
          </a:p>
          <a:p>
            <a:pPr marL="514350" indent="-514350">
              <a:buFont typeface="+mj-lt"/>
              <a:buAutoNum type="arabicPeriod"/>
            </a:pPr>
            <a:r>
              <a:rPr lang="en-US" sz="2100" b="1" dirty="0"/>
              <a:t>Aggregator</a:t>
            </a:r>
            <a:r>
              <a:rPr lang="en-US" sz="2100" dirty="0"/>
              <a:t> - a software implementation based on mathematical function(s) that transforms groups of raw data into intermediate, aggregated data. Raw data can come from any source. Aggregators help in managing ‘big’ data. </a:t>
            </a:r>
          </a:p>
          <a:p>
            <a:pPr marL="514350" indent="-514350">
              <a:buFont typeface="+mj-lt"/>
              <a:buAutoNum type="arabicPeriod"/>
            </a:pPr>
            <a:r>
              <a:rPr lang="en-US" sz="2100" b="1" dirty="0" smtClean="0"/>
              <a:t>Communication </a:t>
            </a:r>
            <a:r>
              <a:rPr lang="en-US" sz="2100" b="1" dirty="0"/>
              <a:t>channel </a:t>
            </a:r>
            <a:r>
              <a:rPr lang="en-US" sz="2100" dirty="0"/>
              <a:t>- a medium by which data is transmitted (e.g., physical via Universal Serial Bus [USB], wireless, wired, verbal, etc.). </a:t>
            </a:r>
          </a:p>
          <a:p>
            <a:pPr marL="514350" indent="-514350">
              <a:buFont typeface="+mj-lt"/>
              <a:buAutoNum type="arabicPeriod"/>
            </a:pPr>
            <a:r>
              <a:rPr lang="en-US" sz="2100" b="1" dirty="0" err="1" smtClean="0"/>
              <a:t>eUtility</a:t>
            </a:r>
            <a:r>
              <a:rPr lang="en-US" sz="2100" dirty="0" smtClean="0"/>
              <a:t> </a:t>
            </a:r>
            <a:r>
              <a:rPr lang="en-US" sz="2100" dirty="0"/>
              <a:t>(external utility) - a software or hardware product or service, the current definition of which is deliberately broad to allow for unforeseen future services and products that will be incorporated in types of </a:t>
            </a:r>
            <a:r>
              <a:rPr lang="en-US" sz="2100" dirty="0" err="1"/>
              <a:t>NoT</a:t>
            </a:r>
            <a:r>
              <a:rPr lang="en-US" sz="2100" dirty="0"/>
              <a:t> yet to be defined. </a:t>
            </a:r>
          </a:p>
          <a:p>
            <a:pPr marL="514350" indent="-514350">
              <a:buFont typeface="+mj-lt"/>
              <a:buAutoNum type="arabicPeriod"/>
            </a:pPr>
            <a:r>
              <a:rPr lang="en-US" sz="2100" b="1" dirty="0" smtClean="0"/>
              <a:t>Decision </a:t>
            </a:r>
            <a:r>
              <a:rPr lang="en-US" sz="2100" b="1" dirty="0"/>
              <a:t>trigger </a:t>
            </a:r>
            <a:r>
              <a:rPr lang="en-US" sz="2100" dirty="0"/>
              <a:t>– a mechanism that creates the final result(s) needed to satisfy the purpose, specification, and requirements of a specific </a:t>
            </a:r>
            <a:r>
              <a:rPr lang="en-US" sz="2100" dirty="0" err="1"/>
              <a:t>NoT</a:t>
            </a:r>
            <a:r>
              <a:rPr lang="en-US" sz="2100" dirty="0"/>
              <a:t>.</a:t>
            </a:r>
          </a:p>
        </p:txBody>
      </p:sp>
    </p:spTree>
    <p:extLst>
      <p:ext uri="{BB962C8B-B14F-4D97-AF65-F5344CB8AC3E}">
        <p14:creationId xmlns:p14="http://schemas.microsoft.com/office/powerpoint/2010/main" val="85988018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smtClean="0"/>
              <a:t>Unicode Encoding</a:t>
            </a:r>
          </a:p>
        </p:txBody>
      </p:sp>
      <p:sp>
        <p:nvSpPr>
          <p:cNvPr id="108547" name="Rectangle 3"/>
          <p:cNvSpPr>
            <a:spLocks noGrp="1" noChangeArrowheads="1"/>
          </p:cNvSpPr>
          <p:nvPr>
            <p:ph idx="1"/>
          </p:nvPr>
        </p:nvSpPr>
        <p:spPr/>
        <p:txBody>
          <a:bodyPr/>
          <a:lstStyle/>
          <a:p>
            <a:pPr>
              <a:buNone/>
            </a:pPr>
            <a:r>
              <a:rPr lang="en-US" dirty="0" smtClean="0"/>
              <a:t>Similar to Unicode encoding, but uses special Unicode characters rather than URL encoding.</a:t>
            </a:r>
          </a:p>
          <a:p>
            <a:r>
              <a:rPr lang="en-US" dirty="0" smtClean="0">
                <a:hlinkClick r:id="rId2"/>
              </a:rPr>
              <a:t>http://www.myserver.com/%C0AE%C0AE/%C0AE%C0AE/%C0AE%C0AE/etc/passwd</a:t>
            </a:r>
            <a:endParaRPr lang="en-US" dirty="0" smtClean="0"/>
          </a:p>
          <a:p>
            <a:r>
              <a:rPr lang="en-US" dirty="0" smtClean="0">
                <a:solidFill>
                  <a:srgbClr val="FF0000"/>
                </a:solidFill>
              </a:rPr>
              <a:t>%C0AE </a:t>
            </a:r>
            <a:r>
              <a:rPr lang="en-US" dirty="0" smtClean="0"/>
              <a:t>= </a:t>
            </a:r>
            <a:r>
              <a:rPr lang="en-US" dirty="0" smtClean="0">
                <a:solidFill>
                  <a:srgbClr val="FF0000"/>
                </a:solidFill>
              </a:rPr>
              <a:t>.</a:t>
            </a:r>
            <a:r>
              <a:rPr lang="en-US" dirty="0" smtClean="0"/>
              <a:t>   so it’s the same as</a:t>
            </a:r>
          </a:p>
          <a:p>
            <a:pPr>
              <a:buNone/>
            </a:pPr>
            <a:r>
              <a:rPr lang="en-US" dirty="0" smtClean="0"/>
              <a:t>    http://www.myserver.com/../../../etc/</a:t>
            </a:r>
            <a:r>
              <a:rPr lang="en-US" dirty="0" err="1" smtClean="0"/>
              <a:t>passwd</a:t>
            </a:r>
            <a:endParaRPr lang="en-US" dirty="0" smtClean="0"/>
          </a:p>
          <a:p>
            <a:endParaRPr lang="en-US" dirty="0" smtClean="0"/>
          </a:p>
        </p:txBody>
      </p:sp>
    </p:spTree>
    <p:extLst>
      <p:ext uri="{BB962C8B-B14F-4D97-AF65-F5344CB8AC3E}">
        <p14:creationId xmlns:p14="http://schemas.microsoft.com/office/powerpoint/2010/main" val="1092944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smtClean="0"/>
              <a:t>Parameter Validation</a:t>
            </a:r>
          </a:p>
        </p:txBody>
      </p:sp>
      <p:sp>
        <p:nvSpPr>
          <p:cNvPr id="109571" name="Rectangle 3"/>
          <p:cNvSpPr>
            <a:spLocks noGrp="1" noChangeArrowheads="1"/>
          </p:cNvSpPr>
          <p:nvPr>
            <p:ph idx="1"/>
          </p:nvPr>
        </p:nvSpPr>
        <p:spPr/>
        <p:txBody>
          <a:bodyPr/>
          <a:lstStyle/>
          <a:p>
            <a:pPr>
              <a:buNone/>
            </a:pPr>
            <a:r>
              <a:rPr lang="en-US" dirty="0" smtClean="0"/>
              <a:t>Similar to input validation, but are specific to the environment and assume the user cannot alter them (ex. Environmental variables)</a:t>
            </a:r>
          </a:p>
        </p:txBody>
      </p:sp>
    </p:spTree>
    <p:extLst>
      <p:ext uri="{BB962C8B-B14F-4D97-AF65-F5344CB8AC3E}">
        <p14:creationId xmlns:p14="http://schemas.microsoft.com/office/powerpoint/2010/main" val="1463226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Management</a:t>
            </a:r>
            <a:endParaRPr lang="en-US" dirty="0"/>
          </a:p>
        </p:txBody>
      </p:sp>
      <p:sp>
        <p:nvSpPr>
          <p:cNvPr id="3" name="Content Placeholder 2"/>
          <p:cNvSpPr>
            <a:spLocks noGrp="1"/>
          </p:cNvSpPr>
          <p:nvPr>
            <p:ph idx="1"/>
          </p:nvPr>
        </p:nvSpPr>
        <p:spPr/>
        <p:txBody>
          <a:bodyPr/>
          <a:lstStyle/>
          <a:p>
            <a:pPr>
              <a:buNone/>
            </a:pPr>
            <a:r>
              <a:rPr lang="en-US" dirty="0" smtClean="0"/>
              <a:t>HTTP is a </a:t>
            </a:r>
            <a:r>
              <a:rPr lang="en-US" i="1" dirty="0" smtClean="0"/>
              <a:t>stateless</a:t>
            </a:r>
            <a:r>
              <a:rPr lang="en-US" dirty="0" smtClean="0"/>
              <a:t> protocol as such there must be a way of managing and passing state information between the client and the server this is usually done with </a:t>
            </a:r>
            <a:r>
              <a:rPr lang="en-US" i="1" dirty="0" smtClean="0"/>
              <a:t>cookies</a:t>
            </a:r>
            <a:r>
              <a:rPr lang="en-US" dirty="0" smtClean="0"/>
              <a:t> which create a  sessions between the user and the web application. </a:t>
            </a:r>
          </a:p>
          <a:p>
            <a:pPr>
              <a:buNone/>
            </a:pPr>
            <a:r>
              <a:rPr lang="en-US" dirty="0" smtClean="0"/>
              <a:t>This session management can be attacked to </a:t>
            </a:r>
            <a:r>
              <a:rPr lang="en-US" i="1" dirty="0" smtClean="0"/>
              <a:t>hijack</a:t>
            </a:r>
            <a:r>
              <a:rPr lang="en-US" dirty="0" smtClean="0"/>
              <a:t> sessions. The next slide discusses best practices for sessions management.</a:t>
            </a:r>
          </a:p>
          <a:p>
            <a:pPr>
              <a:buNone/>
            </a:pPr>
            <a:endParaRPr lang="en-US" dirty="0"/>
          </a:p>
        </p:txBody>
      </p:sp>
    </p:spTree>
    <p:extLst>
      <p:ext uri="{BB962C8B-B14F-4D97-AF65-F5344CB8AC3E}">
        <p14:creationId xmlns:p14="http://schemas.microsoft.com/office/powerpoint/2010/main" val="3204165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normAutofit/>
          </a:bodyPr>
          <a:lstStyle/>
          <a:p>
            <a:r>
              <a:rPr lang="en-US" dirty="0" smtClean="0"/>
              <a:t>Session Management Best Practices</a:t>
            </a:r>
          </a:p>
        </p:txBody>
      </p:sp>
      <p:sp>
        <p:nvSpPr>
          <p:cNvPr id="110595" name="Rectangle 3"/>
          <p:cNvSpPr>
            <a:spLocks noGrp="1" noChangeArrowheads="1"/>
          </p:cNvSpPr>
          <p:nvPr>
            <p:ph idx="1"/>
          </p:nvPr>
        </p:nvSpPr>
        <p:spPr/>
        <p:txBody>
          <a:bodyPr>
            <a:normAutofit/>
          </a:bodyPr>
          <a:lstStyle/>
          <a:p>
            <a:r>
              <a:rPr lang="en-US" dirty="0" smtClean="0"/>
              <a:t>Sessions details should be stored on the server, never passed by the client</a:t>
            </a:r>
          </a:p>
          <a:p>
            <a:r>
              <a:rPr lang="en-US" dirty="0" smtClean="0"/>
              <a:t>The client should pass a session ID which the server uses to recover the state from it own database</a:t>
            </a:r>
          </a:p>
          <a:p>
            <a:r>
              <a:rPr lang="en-US" dirty="0" smtClean="0"/>
              <a:t>Session IDs should be random</a:t>
            </a:r>
          </a:p>
          <a:p>
            <a:r>
              <a:rPr lang="en-US" dirty="0" smtClean="0"/>
              <a:t>Session IDs should be encrypted</a:t>
            </a:r>
          </a:p>
          <a:p>
            <a:r>
              <a:rPr lang="en-US" dirty="0" smtClean="0"/>
              <a:t>Session IDs should have a </a:t>
            </a:r>
            <a:r>
              <a:rPr lang="en-US" i="1" dirty="0" smtClean="0"/>
              <a:t>maximum lifetime </a:t>
            </a:r>
            <a:r>
              <a:rPr lang="en-US" dirty="0" smtClean="0"/>
              <a:t>to avoid replay attack</a:t>
            </a:r>
          </a:p>
        </p:txBody>
      </p:sp>
    </p:spTree>
    <p:extLst>
      <p:ext uri="{BB962C8B-B14F-4D97-AF65-F5344CB8AC3E}">
        <p14:creationId xmlns:p14="http://schemas.microsoft.com/office/powerpoint/2010/main" val="837969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174</a:t>
            </a:fld>
            <a:endParaRPr lang="en-US" dirty="0"/>
          </a:p>
        </p:txBody>
      </p:sp>
      <p:sp>
        <p:nvSpPr>
          <p:cNvPr id="3" name="Title 2"/>
          <p:cNvSpPr>
            <a:spLocks noGrp="1"/>
          </p:cNvSpPr>
          <p:nvPr>
            <p:ph type="title"/>
          </p:nvPr>
        </p:nvSpPr>
        <p:spPr/>
        <p:txBody>
          <a:bodyPr/>
          <a:lstStyle/>
          <a:p>
            <a:r>
              <a:rPr lang="en-US" dirty="0" smtClean="0"/>
              <a:t>Key Terms</a:t>
            </a:r>
            <a:endParaRPr lang="en-US" dirty="0"/>
          </a:p>
        </p:txBody>
      </p:sp>
      <p:sp>
        <p:nvSpPr>
          <p:cNvPr id="4" name="Content Placeholder 3"/>
          <p:cNvSpPr>
            <a:spLocks noGrp="1"/>
          </p:cNvSpPr>
          <p:nvPr>
            <p:ph idx="1"/>
          </p:nvPr>
        </p:nvSpPr>
        <p:spPr/>
        <p:txBody>
          <a:bodyPr>
            <a:normAutofit/>
          </a:bodyPr>
          <a:lstStyle/>
          <a:p>
            <a:r>
              <a:rPr lang="en-US" sz="2000" b="1" dirty="0"/>
              <a:t>Information gathering </a:t>
            </a:r>
            <a:r>
              <a:rPr lang="en-US" sz="2000" dirty="0"/>
              <a:t>-- Usually the first step in an attacker’s methodology, in which the information gathered may allow an attacker to infer additional information that can be used to compromise systems. </a:t>
            </a:r>
          </a:p>
          <a:p>
            <a:r>
              <a:rPr lang="en-US" sz="2000" b="1" dirty="0"/>
              <a:t>Server side includes (SSI) </a:t>
            </a:r>
            <a:r>
              <a:rPr lang="en-US" sz="2000" dirty="0"/>
              <a:t>-- An interpreted server-side scripting language used almost exclusively for web-based communication. It is commonly used to include the contents of one or more files into a web page on a web server. Allows web developers to reuse content by inserting the same content into multiple web documents. </a:t>
            </a:r>
          </a:p>
          <a:p>
            <a:r>
              <a:rPr lang="en-US" sz="2000" b="1" dirty="0"/>
              <a:t>Client-side validation </a:t>
            </a:r>
            <a:r>
              <a:rPr lang="en-US" sz="2000" dirty="0"/>
              <a:t>-- Input validation is done at the client before it is even sent back to the server to process. </a:t>
            </a:r>
          </a:p>
        </p:txBody>
      </p:sp>
    </p:spTree>
    <p:extLst>
      <p:ext uri="{BB962C8B-B14F-4D97-AF65-F5344CB8AC3E}">
        <p14:creationId xmlns:p14="http://schemas.microsoft.com/office/powerpoint/2010/main" val="2167684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175</a:t>
            </a:fld>
            <a:endParaRPr lang="en-US" dirty="0"/>
          </a:p>
        </p:txBody>
      </p:sp>
      <p:sp>
        <p:nvSpPr>
          <p:cNvPr id="3" name="Title 2"/>
          <p:cNvSpPr>
            <a:spLocks noGrp="1"/>
          </p:cNvSpPr>
          <p:nvPr>
            <p:ph type="title"/>
          </p:nvPr>
        </p:nvSpPr>
        <p:spPr/>
        <p:txBody>
          <a:bodyPr/>
          <a:lstStyle/>
          <a:p>
            <a:r>
              <a:rPr lang="en-US" dirty="0" smtClean="0"/>
              <a:t>Key Terms</a:t>
            </a:r>
            <a:endParaRPr lang="en-US" dirty="0"/>
          </a:p>
        </p:txBody>
      </p:sp>
      <p:sp>
        <p:nvSpPr>
          <p:cNvPr id="4" name="Content Placeholder 3"/>
          <p:cNvSpPr>
            <a:spLocks noGrp="1"/>
          </p:cNvSpPr>
          <p:nvPr>
            <p:ph idx="1"/>
          </p:nvPr>
        </p:nvSpPr>
        <p:spPr/>
        <p:txBody>
          <a:bodyPr>
            <a:normAutofit/>
          </a:bodyPr>
          <a:lstStyle/>
          <a:p>
            <a:r>
              <a:rPr lang="en-US" sz="2000" b="1" dirty="0" smtClean="0"/>
              <a:t>Cross-site </a:t>
            </a:r>
            <a:r>
              <a:rPr lang="en-US" sz="2000" b="1" dirty="0"/>
              <a:t>scripting (XSS) </a:t>
            </a:r>
            <a:r>
              <a:rPr lang="en-US" sz="2000" dirty="0"/>
              <a:t>-- An attack where a vulnerability is found on a web site that allows an attacker to inject malicious code into a web application. </a:t>
            </a:r>
          </a:p>
          <a:p>
            <a:r>
              <a:rPr lang="en-US" sz="2000" b="1" dirty="0"/>
              <a:t>Parameter validation </a:t>
            </a:r>
            <a:r>
              <a:rPr lang="en-US" sz="2000" dirty="0"/>
              <a:t>-- The values that are being received by the application are validated to be within defined limits before the server application processes them within the system. </a:t>
            </a:r>
          </a:p>
          <a:p>
            <a:r>
              <a:rPr lang="en-US" sz="2000" b="1" dirty="0"/>
              <a:t>Web proxy </a:t>
            </a:r>
            <a:r>
              <a:rPr lang="en-US" sz="2000" dirty="0"/>
              <a:t>-- A piece of software installed on a system that is designed to intercept all traffic between the local web browser and the web server. </a:t>
            </a:r>
          </a:p>
          <a:p>
            <a:r>
              <a:rPr lang="en-US" sz="2000" b="1" dirty="0"/>
              <a:t>Replay attack </a:t>
            </a:r>
            <a:r>
              <a:rPr lang="en-US" sz="2000" dirty="0"/>
              <a:t>-- An attacker capturing the traffic from a legitimate session and replaying it with the goal of masquerading an authenticated user.</a:t>
            </a:r>
          </a:p>
          <a:p>
            <a:endParaRPr lang="en-US" sz="2000" dirty="0"/>
          </a:p>
        </p:txBody>
      </p:sp>
    </p:spTree>
    <p:extLst>
      <p:ext uri="{BB962C8B-B14F-4D97-AF65-F5344CB8AC3E}">
        <p14:creationId xmlns:p14="http://schemas.microsoft.com/office/powerpoint/2010/main" val="379001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4"/>
          <p:cNvSpPr>
            <a:spLocks noGrp="1" noChangeArrowheads="1"/>
          </p:cNvSpPr>
          <p:nvPr>
            <p:ph type="ctrTitle"/>
          </p:nvPr>
        </p:nvSpPr>
        <p:spPr/>
        <p:txBody>
          <a:bodyPr/>
          <a:lstStyle/>
          <a:p>
            <a:pPr eaLnBrk="1" hangingPunct="1"/>
            <a:r>
              <a:rPr lang="en-US" smtClean="0"/>
              <a:t>Client side security issues</a:t>
            </a:r>
          </a:p>
        </p:txBody>
      </p:sp>
    </p:spTree>
    <p:extLst>
      <p:ext uri="{BB962C8B-B14F-4D97-AF65-F5344CB8AC3E}">
        <p14:creationId xmlns:p14="http://schemas.microsoft.com/office/powerpoint/2010/main" val="3562770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smtClean="0"/>
              <a:t>Mobile Code</a:t>
            </a:r>
          </a:p>
        </p:txBody>
      </p:sp>
      <p:sp>
        <p:nvSpPr>
          <p:cNvPr id="112643" name="Rectangle 3"/>
          <p:cNvSpPr>
            <a:spLocks noGrp="1" noChangeArrowheads="1"/>
          </p:cNvSpPr>
          <p:nvPr>
            <p:ph idx="1"/>
          </p:nvPr>
        </p:nvSpPr>
        <p:spPr/>
        <p:txBody>
          <a:bodyPr/>
          <a:lstStyle/>
          <a:p>
            <a:pPr>
              <a:buNone/>
            </a:pPr>
            <a:r>
              <a:rPr lang="en-US" dirty="0" smtClean="0"/>
              <a:t>So we talked about concerns with server side applications. What about client side issues? To make the web experience more functional and friendly often code runs directly on your web browser or personal computer, this happens via </a:t>
            </a:r>
            <a:r>
              <a:rPr lang="en-US" i="1" dirty="0" smtClean="0"/>
              <a:t>mobile code </a:t>
            </a:r>
            <a:r>
              <a:rPr lang="en-US" dirty="0" smtClean="0"/>
              <a:t>that is code that your computer downloads from a server and executes on your workstation. </a:t>
            </a:r>
          </a:p>
        </p:txBody>
      </p:sp>
    </p:spTree>
    <p:extLst>
      <p:ext uri="{BB962C8B-B14F-4D97-AF65-F5344CB8AC3E}">
        <p14:creationId xmlns:p14="http://schemas.microsoft.com/office/powerpoint/2010/main" val="3596535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Code</a:t>
            </a:r>
            <a:endParaRPr lang="en-US" dirty="0"/>
          </a:p>
        </p:txBody>
      </p:sp>
      <p:sp>
        <p:nvSpPr>
          <p:cNvPr id="3" name="Content Placeholder 2"/>
          <p:cNvSpPr>
            <a:spLocks noGrp="1"/>
          </p:cNvSpPr>
          <p:nvPr>
            <p:ph idx="1"/>
          </p:nvPr>
        </p:nvSpPr>
        <p:spPr/>
        <p:txBody>
          <a:bodyPr/>
          <a:lstStyle/>
          <a:p>
            <a:pPr>
              <a:buNone/>
            </a:pPr>
            <a:r>
              <a:rPr lang="en-US" dirty="0" smtClean="0"/>
              <a:t>Mobile Code types we will discuss</a:t>
            </a:r>
          </a:p>
          <a:p>
            <a:r>
              <a:rPr lang="en-US" dirty="0" smtClean="0"/>
              <a:t>Java</a:t>
            </a:r>
          </a:p>
          <a:p>
            <a:r>
              <a:rPr lang="en-US" dirty="0" smtClean="0"/>
              <a:t>Active X</a:t>
            </a:r>
          </a:p>
          <a:p>
            <a:r>
              <a:rPr lang="en-US" dirty="0" err="1" smtClean="0"/>
              <a:t>Javascript</a:t>
            </a:r>
            <a:endParaRPr lang="en-US" dirty="0" smtClean="0"/>
          </a:p>
          <a:p>
            <a:endParaRPr lang="en-US" dirty="0"/>
          </a:p>
        </p:txBody>
      </p:sp>
    </p:spTree>
    <p:extLst>
      <p:ext uri="{BB962C8B-B14F-4D97-AF65-F5344CB8AC3E}">
        <p14:creationId xmlns:p14="http://schemas.microsoft.com/office/powerpoint/2010/main" val="2982487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smtClean="0"/>
              <a:t>Java</a:t>
            </a:r>
          </a:p>
        </p:txBody>
      </p:sp>
      <p:sp>
        <p:nvSpPr>
          <p:cNvPr id="113667" name="Rectangle 3"/>
          <p:cNvSpPr>
            <a:spLocks noGrp="1" noChangeArrowheads="1"/>
          </p:cNvSpPr>
          <p:nvPr>
            <p:ph idx="1"/>
          </p:nvPr>
        </p:nvSpPr>
        <p:spPr>
          <a:xfrm>
            <a:off x="152400" y="1524000"/>
            <a:ext cx="8839200" cy="5105400"/>
          </a:xfrm>
        </p:spPr>
        <p:txBody>
          <a:bodyPr/>
          <a:lstStyle/>
          <a:p>
            <a:pPr eaLnBrk="1" hangingPunct="1"/>
            <a:r>
              <a:rPr lang="en-US" dirty="0" smtClean="0"/>
              <a:t>Java - The original </a:t>
            </a:r>
            <a:r>
              <a:rPr lang="en-US" i="1" dirty="0" smtClean="0"/>
              <a:t>mobile code</a:t>
            </a:r>
            <a:r>
              <a:rPr lang="en-US" dirty="0" smtClean="0"/>
              <a:t> designed by Sun Microsystems</a:t>
            </a:r>
            <a:endParaRPr lang="en-US" i="1" dirty="0" smtClean="0"/>
          </a:p>
          <a:p>
            <a:pPr lvl="1" eaLnBrk="1" hangingPunct="1"/>
            <a:r>
              <a:rPr lang="en-US" dirty="0" smtClean="0"/>
              <a:t>Purpose/idea</a:t>
            </a:r>
          </a:p>
          <a:p>
            <a:pPr lvl="1" eaLnBrk="1" hangingPunct="1"/>
            <a:r>
              <a:rPr lang="en-US" dirty="0" smtClean="0"/>
              <a:t>Byte code</a:t>
            </a:r>
          </a:p>
          <a:p>
            <a:pPr lvl="1" eaLnBrk="1" hangingPunct="1"/>
            <a:r>
              <a:rPr lang="en-US" dirty="0" smtClean="0"/>
              <a:t>Java virtual machine</a:t>
            </a:r>
          </a:p>
          <a:p>
            <a:pPr lvl="1"/>
            <a:r>
              <a:rPr lang="en-US" dirty="0" smtClean="0"/>
              <a:t>Applets</a:t>
            </a:r>
          </a:p>
          <a:p>
            <a:pPr lvl="1" eaLnBrk="1" hangingPunct="1"/>
            <a:r>
              <a:rPr lang="en-US" dirty="0" smtClean="0"/>
              <a:t>Sandbox</a:t>
            </a:r>
          </a:p>
          <a:p>
            <a:pPr lvl="1" eaLnBrk="1" hangingPunct="1"/>
            <a:r>
              <a:rPr lang="en-US" dirty="0" smtClean="0"/>
              <a:t>Signed vs. unsigned applications.</a:t>
            </a:r>
          </a:p>
        </p:txBody>
      </p:sp>
    </p:spTree>
    <p:extLst>
      <p:ext uri="{BB962C8B-B14F-4D97-AF65-F5344CB8AC3E}">
        <p14:creationId xmlns:p14="http://schemas.microsoft.com/office/powerpoint/2010/main" val="62929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18</a:t>
            </a:fld>
            <a:endParaRPr lang="en-US" dirty="0"/>
          </a:p>
        </p:txBody>
      </p:sp>
      <p:sp>
        <p:nvSpPr>
          <p:cNvPr id="3" name="Title 2"/>
          <p:cNvSpPr>
            <a:spLocks noGrp="1"/>
          </p:cNvSpPr>
          <p:nvPr>
            <p:ph type="title"/>
          </p:nvPr>
        </p:nvSpPr>
        <p:spPr/>
        <p:txBody>
          <a:bodyPr>
            <a:normAutofit fontScale="90000"/>
          </a:bodyPr>
          <a:lstStyle/>
          <a:p>
            <a:r>
              <a:rPr lang="en-US" dirty="0" smtClean="0"/>
              <a:t>INTERNET </a:t>
            </a:r>
            <a:r>
              <a:rPr lang="en-US" dirty="0"/>
              <a:t>OF </a:t>
            </a:r>
            <a:r>
              <a:rPr lang="en-US" dirty="0" smtClean="0"/>
              <a:t>THINGS: </a:t>
            </a:r>
            <a:r>
              <a:rPr lang="en-US" dirty="0" smtClean="0">
                <a:solidFill>
                  <a:schemeClr val="accent1">
                    <a:lumMod val="75000"/>
                  </a:schemeClr>
                </a:solidFill>
              </a:rPr>
              <a:t>Elements of Trust </a:t>
            </a:r>
            <a:r>
              <a:rPr lang="en-US" sz="2200" dirty="0" smtClean="0">
                <a:solidFill>
                  <a:srgbClr val="4F81BD">
                    <a:lumMod val="75000"/>
                  </a:srgbClr>
                </a:solidFill>
              </a:rPr>
              <a:t>(1/2</a:t>
            </a:r>
            <a:r>
              <a:rPr lang="en-US" sz="2200" dirty="0">
                <a:solidFill>
                  <a:srgbClr val="4F81BD">
                    <a:lumMod val="75000"/>
                  </a:srgbClr>
                </a:solidFill>
              </a:rPr>
              <a:t>)</a:t>
            </a:r>
            <a:endParaRPr lang="en-US" dirty="0">
              <a:solidFill>
                <a:schemeClr val="accent1">
                  <a:lumMod val="75000"/>
                </a:schemeClr>
              </a:solidFill>
            </a:endParaRPr>
          </a:p>
        </p:txBody>
      </p:sp>
      <p:sp>
        <p:nvSpPr>
          <p:cNvPr id="4" name="Content Placeholder 3"/>
          <p:cNvSpPr>
            <a:spLocks noGrp="1"/>
          </p:cNvSpPr>
          <p:nvPr>
            <p:ph idx="1"/>
          </p:nvPr>
        </p:nvSpPr>
        <p:spPr/>
        <p:txBody>
          <a:bodyPr>
            <a:normAutofit/>
          </a:bodyPr>
          <a:lstStyle/>
          <a:p>
            <a:pPr marL="514350" indent="-514350">
              <a:buFont typeface="+mj-lt"/>
              <a:buAutoNum type="arabicPeriod"/>
            </a:pPr>
            <a:r>
              <a:rPr lang="en-US" sz="2100" b="1" dirty="0"/>
              <a:t>Environment</a:t>
            </a:r>
            <a:r>
              <a:rPr lang="en-US" sz="2100" dirty="0"/>
              <a:t> - the universe in which all the primitives of a specific </a:t>
            </a:r>
            <a:r>
              <a:rPr lang="en-US" sz="2100" dirty="0" err="1"/>
              <a:t>NoT</a:t>
            </a:r>
            <a:r>
              <a:rPr lang="en-US" sz="2100" dirty="0"/>
              <a:t> operate. The environment is essentially the operational profile of a </a:t>
            </a:r>
            <a:r>
              <a:rPr lang="en-US" sz="2100" dirty="0" err="1"/>
              <a:t>NoT</a:t>
            </a:r>
            <a:r>
              <a:rPr lang="en-US" sz="2100" dirty="0"/>
              <a:t> and is particularly important to the sensor and aggregator primitives since it offers them context. An analogy is the various weather profiles that an aircraft operates in, or a particular factory setting that a </a:t>
            </a:r>
            <a:r>
              <a:rPr lang="en-US" sz="2100" dirty="0" err="1"/>
              <a:t>NoT</a:t>
            </a:r>
            <a:r>
              <a:rPr lang="en-US" sz="2100" dirty="0"/>
              <a:t> operates in. </a:t>
            </a:r>
          </a:p>
          <a:p>
            <a:pPr marL="514350" indent="-514350">
              <a:buFont typeface="+mj-lt"/>
              <a:buAutoNum type="arabicPeriod"/>
            </a:pPr>
            <a:r>
              <a:rPr lang="en-US" sz="2100" b="1" dirty="0" smtClean="0"/>
              <a:t>Cost</a:t>
            </a:r>
            <a:r>
              <a:rPr lang="en-US" sz="2100" dirty="0" smtClean="0"/>
              <a:t> </a:t>
            </a:r>
            <a:r>
              <a:rPr lang="en-US" sz="2100" dirty="0"/>
              <a:t>- the expenses, in terms of time and money, that a specific </a:t>
            </a:r>
            <a:r>
              <a:rPr lang="en-US" sz="2100" dirty="0" err="1"/>
              <a:t>NoT</a:t>
            </a:r>
            <a:r>
              <a:rPr lang="en-US" sz="2100" dirty="0"/>
              <a:t> incurs in terms of the </a:t>
            </a:r>
            <a:r>
              <a:rPr lang="en-US" sz="2100" dirty="0" err="1"/>
              <a:t>nonmitigated</a:t>
            </a:r>
            <a:r>
              <a:rPr lang="en-US" sz="2100" dirty="0"/>
              <a:t> reliability and security risks; additionally, the costs that are associated with each of the primitive components needed to build and operate a </a:t>
            </a:r>
            <a:r>
              <a:rPr lang="en-US" sz="2100" dirty="0" err="1"/>
              <a:t>NoT</a:t>
            </a:r>
            <a:r>
              <a:rPr lang="en-US" sz="2100" dirty="0"/>
              <a:t>. Cost is an estimation or prediction that can be approximated or measured, and helps drive design decisions in building a </a:t>
            </a:r>
            <a:r>
              <a:rPr lang="en-US" sz="2100" dirty="0" err="1"/>
              <a:t>NoT</a:t>
            </a:r>
            <a:r>
              <a:rPr lang="en-US" sz="2100" dirty="0"/>
              <a:t>. </a:t>
            </a:r>
            <a:endParaRPr lang="en-US" sz="2100" dirty="0" smtClean="0"/>
          </a:p>
          <a:p>
            <a:pPr marL="514350" indent="-514350">
              <a:buFont typeface="+mj-lt"/>
              <a:buAutoNum type="arabicPeriod"/>
            </a:pPr>
            <a:r>
              <a:rPr lang="en-US" sz="2100" b="1" dirty="0"/>
              <a:t>Owner</a:t>
            </a:r>
            <a:r>
              <a:rPr lang="en-US" sz="2100" dirty="0"/>
              <a:t> - a person or organization that owns a particular sensor, aggregator, communication channel, </a:t>
            </a:r>
            <a:r>
              <a:rPr lang="en-US" sz="2100" dirty="0" err="1"/>
              <a:t>eUtility</a:t>
            </a:r>
            <a:r>
              <a:rPr lang="en-US" sz="2100" dirty="0"/>
              <a:t>, or decision trigger. There can be multiple owners for any of these five. Note that there is also a role for an operator; for simplicity, we roll up that role into the owner element. </a:t>
            </a:r>
          </a:p>
        </p:txBody>
      </p:sp>
    </p:spTree>
    <p:extLst>
      <p:ext uri="{BB962C8B-B14F-4D97-AF65-F5344CB8AC3E}">
        <p14:creationId xmlns:p14="http://schemas.microsoft.com/office/powerpoint/2010/main" val="362258643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smtClean="0"/>
              <a:t>Active X</a:t>
            </a:r>
          </a:p>
        </p:txBody>
      </p:sp>
      <p:sp>
        <p:nvSpPr>
          <p:cNvPr id="114691" name="Rectangle 3"/>
          <p:cNvSpPr>
            <a:spLocks noGrp="1" noChangeArrowheads="1"/>
          </p:cNvSpPr>
          <p:nvPr>
            <p:ph idx="1"/>
          </p:nvPr>
        </p:nvSpPr>
        <p:spPr/>
        <p:txBody>
          <a:bodyPr/>
          <a:lstStyle/>
          <a:p>
            <a:r>
              <a:rPr lang="en-US" dirty="0" smtClean="0"/>
              <a:t>Microsoft mobile code based on COM/DCOM</a:t>
            </a:r>
          </a:p>
          <a:p>
            <a:r>
              <a:rPr lang="en-US" dirty="0" smtClean="0"/>
              <a:t>Called </a:t>
            </a:r>
            <a:r>
              <a:rPr lang="en-US" b="1" dirty="0" smtClean="0"/>
              <a:t>active X </a:t>
            </a:r>
            <a:r>
              <a:rPr lang="en-US" dirty="0" smtClean="0"/>
              <a:t>controls</a:t>
            </a:r>
          </a:p>
          <a:p>
            <a:r>
              <a:rPr lang="en-US" dirty="0" smtClean="0"/>
              <a:t>Security Level of browser determines whether or not to run </a:t>
            </a:r>
            <a:r>
              <a:rPr lang="en-US" b="1" dirty="0" smtClean="0"/>
              <a:t>active X</a:t>
            </a:r>
          </a:p>
          <a:p>
            <a:r>
              <a:rPr lang="en-US" b="1" dirty="0" smtClean="0"/>
              <a:t>Active X </a:t>
            </a:r>
            <a:r>
              <a:rPr lang="en-US" dirty="0" smtClean="0"/>
              <a:t>can interact with the system. There is no sandbox</a:t>
            </a:r>
          </a:p>
          <a:p>
            <a:r>
              <a:rPr lang="en-US" b="1" dirty="0" smtClean="0"/>
              <a:t>ActiveX </a:t>
            </a:r>
            <a:r>
              <a:rPr lang="en-US" dirty="0" smtClean="0"/>
              <a:t>controls can be digitally signed (</a:t>
            </a:r>
            <a:r>
              <a:rPr lang="en-US" i="1" dirty="0" err="1" smtClean="0"/>
              <a:t>authenticode</a:t>
            </a:r>
            <a:r>
              <a:rPr lang="en-US" dirty="0" smtClean="0"/>
              <a:t>)</a:t>
            </a:r>
          </a:p>
        </p:txBody>
      </p:sp>
    </p:spTree>
    <p:extLst>
      <p:ext uri="{BB962C8B-B14F-4D97-AF65-F5344CB8AC3E}">
        <p14:creationId xmlns:p14="http://schemas.microsoft.com/office/powerpoint/2010/main" val="3754486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Digitally Signed Software?</a:t>
            </a:r>
            <a:endParaRPr lang="en-US" dirty="0"/>
          </a:p>
        </p:txBody>
      </p:sp>
      <p:sp>
        <p:nvSpPr>
          <p:cNvPr id="3" name="Content Placeholder 2"/>
          <p:cNvSpPr>
            <a:spLocks noGrp="1"/>
          </p:cNvSpPr>
          <p:nvPr>
            <p:ph idx="1"/>
          </p:nvPr>
        </p:nvSpPr>
        <p:spPr/>
        <p:txBody>
          <a:bodyPr/>
          <a:lstStyle/>
          <a:p>
            <a:r>
              <a:rPr lang="en-US" dirty="0" smtClean="0"/>
              <a:t>If mobile code is digitally signed, is it always safe to run?</a:t>
            </a:r>
          </a:p>
          <a:p>
            <a:r>
              <a:rPr lang="en-US" dirty="0" smtClean="0"/>
              <a:t>What does digitally signing code provide the end user?</a:t>
            </a:r>
            <a:endParaRPr lang="en-US" dirty="0"/>
          </a:p>
        </p:txBody>
      </p:sp>
    </p:spTree>
    <p:extLst>
      <p:ext uri="{BB962C8B-B14F-4D97-AF65-F5344CB8AC3E}">
        <p14:creationId xmlns:p14="http://schemas.microsoft.com/office/powerpoint/2010/main" val="3072380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Javascript</a:t>
            </a:r>
            <a:endParaRPr lang="en-US" dirty="0"/>
          </a:p>
        </p:txBody>
      </p:sp>
      <p:sp>
        <p:nvSpPr>
          <p:cNvPr id="3" name="Content Placeholder 2"/>
          <p:cNvSpPr>
            <a:spLocks noGrp="1"/>
          </p:cNvSpPr>
          <p:nvPr>
            <p:ph idx="1"/>
          </p:nvPr>
        </p:nvSpPr>
        <p:spPr/>
        <p:txBody>
          <a:bodyPr>
            <a:normAutofit/>
          </a:bodyPr>
          <a:lstStyle/>
          <a:p>
            <a:pPr>
              <a:buNone/>
            </a:pPr>
            <a:r>
              <a:rPr lang="en-US" dirty="0" err="1" smtClean="0"/>
              <a:t>Javascript</a:t>
            </a:r>
            <a:r>
              <a:rPr lang="en-US" dirty="0" smtClean="0"/>
              <a:t> (developed by Netscape) is mobile code that runs in the browser to make the web sessions more functional and interactive</a:t>
            </a:r>
          </a:p>
          <a:p>
            <a:pPr lvl="1"/>
            <a:r>
              <a:rPr lang="en-US" dirty="0" smtClean="0"/>
              <a:t>Only runs in the browser</a:t>
            </a:r>
          </a:p>
          <a:p>
            <a:pPr lvl="1"/>
            <a:r>
              <a:rPr lang="en-US" dirty="0" smtClean="0"/>
              <a:t>Can access browser information including cookies</a:t>
            </a:r>
          </a:p>
          <a:p>
            <a:pPr lvl="1"/>
            <a:r>
              <a:rPr lang="en-US" dirty="0" smtClean="0"/>
              <a:t>Can rewrite data in the browser</a:t>
            </a:r>
          </a:p>
          <a:p>
            <a:pPr lvl="1"/>
            <a:r>
              <a:rPr lang="en-US" dirty="0" smtClean="0"/>
              <a:t>Cross Site Scripting (XSS) is a common attack using </a:t>
            </a:r>
            <a:r>
              <a:rPr lang="en-US" dirty="0" err="1" smtClean="0"/>
              <a:t>Javascript</a:t>
            </a:r>
            <a:r>
              <a:rPr lang="en-US" dirty="0" smtClean="0"/>
              <a:t> to perform many undesirable actions, the most common is to steal session cookies for sessions hijacking.</a:t>
            </a:r>
          </a:p>
          <a:p>
            <a:endParaRPr lang="en-US" dirty="0"/>
          </a:p>
        </p:txBody>
      </p:sp>
    </p:spTree>
    <p:extLst>
      <p:ext uri="{BB962C8B-B14F-4D97-AF65-F5344CB8AC3E}">
        <p14:creationId xmlns:p14="http://schemas.microsoft.com/office/powerpoint/2010/main" val="3924282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4"/>
          <p:cNvSpPr>
            <a:spLocks noGrp="1" noChangeArrowheads="1"/>
          </p:cNvSpPr>
          <p:nvPr>
            <p:ph type="ctrTitle"/>
          </p:nvPr>
        </p:nvSpPr>
        <p:spPr/>
        <p:txBody>
          <a:bodyPr/>
          <a:lstStyle/>
          <a:p>
            <a:pPr eaLnBrk="1" hangingPunct="1"/>
            <a:r>
              <a:rPr lang="en-US" smtClean="0"/>
              <a:t>Malware</a:t>
            </a:r>
          </a:p>
        </p:txBody>
      </p:sp>
    </p:spTree>
    <p:extLst>
      <p:ext uri="{BB962C8B-B14F-4D97-AF65-F5344CB8AC3E}">
        <p14:creationId xmlns:p14="http://schemas.microsoft.com/office/powerpoint/2010/main" val="3151031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smtClean="0"/>
              <a:t>Malware</a:t>
            </a:r>
          </a:p>
        </p:txBody>
      </p:sp>
      <p:sp>
        <p:nvSpPr>
          <p:cNvPr id="116739" name="Rectangle 3"/>
          <p:cNvSpPr>
            <a:spLocks noGrp="1" noChangeArrowheads="1"/>
          </p:cNvSpPr>
          <p:nvPr>
            <p:ph idx="1"/>
          </p:nvPr>
        </p:nvSpPr>
        <p:spPr/>
        <p:txBody>
          <a:bodyPr>
            <a:normAutofit lnSpcReduction="10000"/>
          </a:bodyPr>
          <a:lstStyle/>
          <a:p>
            <a:pPr>
              <a:buNone/>
            </a:pPr>
            <a:r>
              <a:rPr lang="en-US" dirty="0" smtClean="0"/>
              <a:t>Malware – You should understand what malware is and the basic types of malware and their attributes. Symptoms of malware may include</a:t>
            </a:r>
          </a:p>
          <a:p>
            <a:pPr lvl="1"/>
            <a:r>
              <a:rPr lang="en-US" dirty="0" smtClean="0"/>
              <a:t>File size increase</a:t>
            </a:r>
          </a:p>
          <a:p>
            <a:pPr lvl="1"/>
            <a:r>
              <a:rPr lang="en-US" dirty="0" smtClean="0"/>
              <a:t>Disk or CPU activity</a:t>
            </a:r>
          </a:p>
          <a:p>
            <a:pPr lvl="1"/>
            <a:r>
              <a:rPr lang="en-US" dirty="0" smtClean="0"/>
              <a:t>Change of timestamps on files</a:t>
            </a:r>
          </a:p>
          <a:p>
            <a:pPr lvl="1"/>
            <a:r>
              <a:rPr lang="en-US" dirty="0" smtClean="0"/>
              <a:t>Sudden increase of hard drive space</a:t>
            </a:r>
          </a:p>
          <a:p>
            <a:pPr lvl="1"/>
            <a:r>
              <a:rPr lang="en-US" dirty="0" smtClean="0"/>
              <a:t>Strange activity by applications</a:t>
            </a:r>
          </a:p>
          <a:p>
            <a:pPr lvl="1"/>
            <a:r>
              <a:rPr lang="en-US" dirty="0" smtClean="0"/>
              <a:t>Increase in network activity</a:t>
            </a:r>
          </a:p>
          <a:p>
            <a:pPr lvl="1"/>
            <a:r>
              <a:rPr lang="en-US" dirty="0" smtClean="0"/>
              <a:t>Slow computer</a:t>
            </a:r>
          </a:p>
          <a:p>
            <a:pPr lvl="1"/>
            <a:r>
              <a:rPr lang="en-US" dirty="0" smtClean="0"/>
              <a:t>Now to look at the types of Malware</a:t>
            </a:r>
          </a:p>
        </p:txBody>
      </p:sp>
    </p:spTree>
    <p:extLst>
      <p:ext uri="{BB962C8B-B14F-4D97-AF65-F5344CB8AC3E}">
        <p14:creationId xmlns:p14="http://schemas.microsoft.com/office/powerpoint/2010/main" val="1926852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Malware</a:t>
            </a:r>
            <a:endParaRPr lang="en-US" dirty="0"/>
          </a:p>
        </p:txBody>
      </p:sp>
      <p:sp>
        <p:nvSpPr>
          <p:cNvPr id="3" name="Content Placeholder 2"/>
          <p:cNvSpPr>
            <a:spLocks noGrp="1"/>
          </p:cNvSpPr>
          <p:nvPr>
            <p:ph idx="1"/>
          </p:nvPr>
        </p:nvSpPr>
        <p:spPr/>
        <p:txBody>
          <a:bodyPr>
            <a:normAutofit/>
          </a:bodyPr>
          <a:lstStyle/>
          <a:p>
            <a:pPr>
              <a:buNone/>
            </a:pPr>
            <a:r>
              <a:rPr lang="en-US" dirty="0" smtClean="0"/>
              <a:t>The types of </a:t>
            </a:r>
            <a:r>
              <a:rPr lang="en-US" i="1" dirty="0" smtClean="0"/>
              <a:t>malware</a:t>
            </a:r>
            <a:r>
              <a:rPr lang="en-US" dirty="0" smtClean="0"/>
              <a:t> we will discuss in the next couple slides are</a:t>
            </a:r>
          </a:p>
          <a:p>
            <a:r>
              <a:rPr lang="en-US" dirty="0" smtClean="0"/>
              <a:t>Viruses</a:t>
            </a:r>
          </a:p>
          <a:p>
            <a:r>
              <a:rPr lang="en-US" dirty="0" smtClean="0"/>
              <a:t>Trojans</a:t>
            </a:r>
          </a:p>
          <a:p>
            <a:r>
              <a:rPr lang="en-US" dirty="0" smtClean="0"/>
              <a:t>Worms</a:t>
            </a:r>
          </a:p>
          <a:p>
            <a:r>
              <a:rPr lang="en-US" dirty="0" smtClean="0"/>
              <a:t>Logic Bombs</a:t>
            </a:r>
          </a:p>
          <a:p>
            <a:endParaRPr lang="en-US" dirty="0" smtClean="0"/>
          </a:p>
          <a:p>
            <a:r>
              <a:rPr lang="en-US" dirty="0" smtClean="0"/>
              <a:t>SPAM -not </a:t>
            </a:r>
            <a:r>
              <a:rPr lang="en-US" i="1" dirty="0" smtClean="0"/>
              <a:t>malware</a:t>
            </a:r>
            <a:r>
              <a:rPr lang="en-US" dirty="0" smtClean="0"/>
              <a:t>, but a method of </a:t>
            </a:r>
            <a:r>
              <a:rPr lang="en-US" i="1" dirty="0" smtClean="0"/>
              <a:t>malware</a:t>
            </a:r>
            <a:r>
              <a:rPr lang="en-US" dirty="0" smtClean="0"/>
              <a:t> distribution</a:t>
            </a:r>
            <a:endParaRPr lang="en-US" dirty="0"/>
          </a:p>
        </p:txBody>
      </p:sp>
    </p:spTree>
    <p:extLst>
      <p:ext uri="{BB962C8B-B14F-4D97-AF65-F5344CB8AC3E}">
        <p14:creationId xmlns:p14="http://schemas.microsoft.com/office/powerpoint/2010/main" val="2055914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smtClean="0"/>
              <a:t>Viruses</a:t>
            </a:r>
          </a:p>
        </p:txBody>
      </p:sp>
      <p:sp>
        <p:nvSpPr>
          <p:cNvPr id="118787" name="Rectangle 3"/>
          <p:cNvSpPr>
            <a:spLocks noGrp="1" noChangeArrowheads="1"/>
          </p:cNvSpPr>
          <p:nvPr>
            <p:ph idx="1"/>
          </p:nvPr>
        </p:nvSpPr>
        <p:spPr/>
        <p:txBody>
          <a:bodyPr>
            <a:normAutofit fontScale="70000" lnSpcReduction="20000"/>
          </a:bodyPr>
          <a:lstStyle/>
          <a:p>
            <a:pPr>
              <a:buNone/>
            </a:pPr>
            <a:r>
              <a:rPr lang="en-US" dirty="0" smtClean="0"/>
              <a:t>The original malware. </a:t>
            </a:r>
          </a:p>
          <a:p>
            <a:r>
              <a:rPr lang="en-US" dirty="0" smtClean="0"/>
              <a:t>Operation</a:t>
            </a:r>
          </a:p>
          <a:p>
            <a:r>
              <a:rPr lang="en-US" dirty="0" smtClean="0"/>
              <a:t>Requires human intervention to spread and attack</a:t>
            </a:r>
          </a:p>
          <a:p>
            <a:endParaRPr lang="en-US" dirty="0" smtClean="0"/>
          </a:p>
          <a:p>
            <a:pPr>
              <a:buNone/>
            </a:pPr>
            <a:r>
              <a:rPr lang="en-US" dirty="0" smtClean="0"/>
              <a:t>Types</a:t>
            </a:r>
          </a:p>
          <a:p>
            <a:r>
              <a:rPr lang="en-US" dirty="0" smtClean="0"/>
              <a:t>Program Virus</a:t>
            </a:r>
          </a:p>
          <a:p>
            <a:r>
              <a:rPr lang="en-US" dirty="0" smtClean="0"/>
              <a:t>Boot sector virus</a:t>
            </a:r>
          </a:p>
          <a:p>
            <a:r>
              <a:rPr lang="en-US" dirty="0" smtClean="0"/>
              <a:t>Multipart virus – (infects both boot sector and executables)</a:t>
            </a:r>
          </a:p>
          <a:p>
            <a:r>
              <a:rPr lang="en-US" dirty="0" smtClean="0"/>
              <a:t>Macro virus</a:t>
            </a:r>
          </a:p>
          <a:p>
            <a:r>
              <a:rPr lang="en-US" dirty="0" smtClean="0"/>
              <a:t>Stealth virus – tries to hide itself from anti-virus software</a:t>
            </a:r>
          </a:p>
          <a:p>
            <a:r>
              <a:rPr lang="en-US" dirty="0" smtClean="0"/>
              <a:t>Polymorphic virus – creates multiple different copies of itself in different ways to defeat detection</a:t>
            </a:r>
          </a:p>
          <a:p>
            <a:r>
              <a:rPr lang="en-US" dirty="0" smtClean="0"/>
              <a:t>Self-garbling virus – like polymorphic, but alters itself with each generation.</a:t>
            </a:r>
          </a:p>
          <a:p>
            <a:r>
              <a:rPr lang="en-US" dirty="0" smtClean="0"/>
              <a:t>MEME virus – not real virus, but chain letters, hoaxes etc</a:t>
            </a:r>
          </a:p>
          <a:p>
            <a:endParaRPr lang="en-US" dirty="0" smtClean="0"/>
          </a:p>
          <a:p>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546428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smtClean="0"/>
              <a:t>Virus Countermeasures</a:t>
            </a:r>
          </a:p>
        </p:txBody>
      </p:sp>
      <p:sp>
        <p:nvSpPr>
          <p:cNvPr id="119811" name="Rectangle 3"/>
          <p:cNvSpPr>
            <a:spLocks noGrp="1" noChangeArrowheads="1"/>
          </p:cNvSpPr>
          <p:nvPr>
            <p:ph idx="1"/>
          </p:nvPr>
        </p:nvSpPr>
        <p:spPr/>
        <p:txBody>
          <a:bodyPr/>
          <a:lstStyle/>
          <a:p>
            <a:pPr>
              <a:buNone/>
            </a:pPr>
            <a:r>
              <a:rPr lang="en-US" dirty="0" smtClean="0"/>
              <a:t>Countermeasures</a:t>
            </a:r>
          </a:p>
          <a:p>
            <a:r>
              <a:rPr lang="en-US" dirty="0" smtClean="0"/>
              <a:t>Never run code if you don’t know what or where that executable has been.</a:t>
            </a:r>
          </a:p>
          <a:p>
            <a:r>
              <a:rPr lang="en-US" dirty="0" smtClean="0"/>
              <a:t>Run anti-virus software on all workstations and major servers that accept incoming data to users (email, instant messaging, web proxies)</a:t>
            </a:r>
          </a:p>
        </p:txBody>
      </p:sp>
    </p:spTree>
    <p:extLst>
      <p:ext uri="{BB962C8B-B14F-4D97-AF65-F5344CB8AC3E}">
        <p14:creationId xmlns:p14="http://schemas.microsoft.com/office/powerpoint/2010/main" val="3302363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smtClean="0"/>
              <a:t>Anti-Virus Software</a:t>
            </a:r>
          </a:p>
        </p:txBody>
      </p:sp>
      <p:sp>
        <p:nvSpPr>
          <p:cNvPr id="120835" name="Rectangle 3"/>
          <p:cNvSpPr>
            <a:spLocks noGrp="1" noChangeArrowheads="1"/>
          </p:cNvSpPr>
          <p:nvPr>
            <p:ph idx="1"/>
          </p:nvPr>
        </p:nvSpPr>
        <p:spPr/>
        <p:txBody>
          <a:bodyPr/>
          <a:lstStyle/>
          <a:p>
            <a:pPr>
              <a:buNone/>
            </a:pPr>
            <a:r>
              <a:rPr lang="en-US" dirty="0" smtClean="0"/>
              <a:t>Anti-virus software tries to detect and stop viruses.</a:t>
            </a:r>
          </a:p>
          <a:p>
            <a:r>
              <a:rPr lang="en-US" dirty="0" smtClean="0"/>
              <a:t>Types</a:t>
            </a:r>
          </a:p>
          <a:p>
            <a:pPr lvl="1"/>
            <a:r>
              <a:rPr lang="en-US" dirty="0" smtClean="0"/>
              <a:t>Signature based</a:t>
            </a:r>
          </a:p>
          <a:p>
            <a:pPr lvl="1"/>
            <a:r>
              <a:rPr lang="en-US" dirty="0" smtClean="0"/>
              <a:t>Heuristic</a:t>
            </a:r>
          </a:p>
          <a:p>
            <a:pPr lvl="1"/>
            <a:endParaRPr lang="en-US" dirty="0" smtClean="0"/>
          </a:p>
          <a:p>
            <a:r>
              <a:rPr lang="en-US" dirty="0" smtClean="0"/>
              <a:t>Strengths and weaknesses of each </a:t>
            </a:r>
          </a:p>
          <a:p>
            <a:r>
              <a:rPr lang="en-US" dirty="0" smtClean="0"/>
              <a:t>which can possibly stop a 0day? </a:t>
            </a:r>
          </a:p>
        </p:txBody>
      </p:sp>
    </p:spTree>
    <p:extLst>
      <p:ext uri="{BB962C8B-B14F-4D97-AF65-F5344CB8AC3E}">
        <p14:creationId xmlns:p14="http://schemas.microsoft.com/office/powerpoint/2010/main" val="378897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dirty="0" smtClean="0"/>
              <a:t>Trojan</a:t>
            </a:r>
          </a:p>
        </p:txBody>
      </p:sp>
      <p:pic>
        <p:nvPicPr>
          <p:cNvPr id="121859" name="Picture 3" descr="trojan"/>
          <p:cNvPicPr>
            <a:picLocks noChangeAspect="1" noChangeArrowheads="1"/>
          </p:cNvPicPr>
          <p:nvPr/>
        </p:nvPicPr>
        <p:blipFill>
          <a:blip r:embed="rId2" cstate="print"/>
          <a:srcRect/>
          <a:stretch>
            <a:fillRect/>
          </a:stretch>
        </p:blipFill>
        <p:spPr bwMode="auto">
          <a:xfrm>
            <a:off x="2286000" y="42958"/>
            <a:ext cx="6553200" cy="6347955"/>
          </a:xfrm>
          <a:prstGeom prst="rect">
            <a:avLst/>
          </a:prstGeom>
          <a:noFill/>
          <a:ln w="9525">
            <a:noFill/>
            <a:miter lim="800000"/>
            <a:headEnd/>
            <a:tailEnd/>
          </a:ln>
        </p:spPr>
      </p:pic>
    </p:spTree>
    <p:extLst>
      <p:ext uri="{BB962C8B-B14F-4D97-AF65-F5344CB8AC3E}">
        <p14:creationId xmlns:p14="http://schemas.microsoft.com/office/powerpoint/2010/main" val="3349242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19</a:t>
            </a:fld>
            <a:endParaRPr lang="en-US" dirty="0"/>
          </a:p>
        </p:txBody>
      </p:sp>
      <p:sp>
        <p:nvSpPr>
          <p:cNvPr id="3" name="Title 2"/>
          <p:cNvSpPr>
            <a:spLocks noGrp="1"/>
          </p:cNvSpPr>
          <p:nvPr>
            <p:ph type="title"/>
          </p:nvPr>
        </p:nvSpPr>
        <p:spPr/>
        <p:txBody>
          <a:bodyPr>
            <a:normAutofit fontScale="90000"/>
          </a:bodyPr>
          <a:lstStyle/>
          <a:p>
            <a:r>
              <a:rPr lang="en-US" dirty="0" smtClean="0"/>
              <a:t>INTERNET </a:t>
            </a:r>
            <a:r>
              <a:rPr lang="en-US" dirty="0"/>
              <a:t>OF </a:t>
            </a:r>
            <a:r>
              <a:rPr lang="en-US" dirty="0" smtClean="0"/>
              <a:t>THINGS: </a:t>
            </a:r>
            <a:r>
              <a:rPr lang="en-US" dirty="0" smtClean="0">
                <a:solidFill>
                  <a:schemeClr val="accent1">
                    <a:lumMod val="75000"/>
                  </a:schemeClr>
                </a:solidFill>
              </a:rPr>
              <a:t>Elements of Trust </a:t>
            </a:r>
            <a:r>
              <a:rPr lang="en-US" sz="2200" dirty="0" smtClean="0">
                <a:solidFill>
                  <a:schemeClr val="accent1">
                    <a:lumMod val="75000"/>
                  </a:schemeClr>
                </a:solidFill>
              </a:rPr>
              <a:t>(2/2)</a:t>
            </a:r>
            <a:endParaRPr lang="en-US" dirty="0">
              <a:solidFill>
                <a:schemeClr val="accent1">
                  <a:lumMod val="75000"/>
                </a:schemeClr>
              </a:solidFill>
            </a:endParaRPr>
          </a:p>
        </p:txBody>
      </p:sp>
      <p:sp>
        <p:nvSpPr>
          <p:cNvPr id="4" name="Content Placeholder 3"/>
          <p:cNvSpPr>
            <a:spLocks noGrp="1"/>
          </p:cNvSpPr>
          <p:nvPr>
            <p:ph idx="1"/>
          </p:nvPr>
        </p:nvSpPr>
        <p:spPr/>
        <p:txBody>
          <a:bodyPr>
            <a:noAutofit/>
          </a:bodyPr>
          <a:lstStyle/>
          <a:p>
            <a:pPr marL="457200" indent="-457200">
              <a:buFont typeface="+mj-lt"/>
              <a:buAutoNum type="arabicPeriod" startAt="4"/>
            </a:pPr>
            <a:r>
              <a:rPr lang="en-US" sz="2100" b="1" dirty="0" smtClean="0"/>
              <a:t>Geographic </a:t>
            </a:r>
            <a:r>
              <a:rPr lang="en-US" sz="2100" b="1" dirty="0"/>
              <a:t>location </a:t>
            </a:r>
            <a:r>
              <a:rPr lang="en-US" sz="2100" dirty="0"/>
              <a:t>- a physical place where a sensor or </a:t>
            </a:r>
            <a:r>
              <a:rPr lang="en-US" sz="2100" dirty="0" err="1"/>
              <a:t>eUtility</a:t>
            </a:r>
            <a:r>
              <a:rPr lang="en-US" sz="2100" dirty="0"/>
              <a:t> operates. For example, a system might use radio-frequency identification (RFID) technology to determine the physical location in which a ‘thing’ actually resides. Note that the operating location may change over time. A sensor’s or </a:t>
            </a:r>
            <a:r>
              <a:rPr lang="en-US" sz="2100" dirty="0" err="1"/>
              <a:t>eUtility’s</a:t>
            </a:r>
            <a:r>
              <a:rPr lang="en-US" sz="2100" dirty="0"/>
              <a:t> geographic location, along with communication channel reliability and data security, may affect timing aspects of dataflow throughout a </a:t>
            </a:r>
            <a:r>
              <a:rPr lang="en-US" sz="2100" dirty="0" err="1"/>
              <a:t>NoT’s</a:t>
            </a:r>
            <a:r>
              <a:rPr lang="en-US" sz="2100" dirty="0"/>
              <a:t> workflow. Specific geographic location may sometimes be difficult or impossible to determine. </a:t>
            </a:r>
          </a:p>
          <a:p>
            <a:pPr marL="457200" indent="-457200">
              <a:buFont typeface="+mj-lt"/>
              <a:buAutoNum type="arabicPeriod" startAt="4"/>
            </a:pPr>
            <a:r>
              <a:rPr lang="en-US" sz="2100" b="1" dirty="0" err="1" smtClean="0"/>
              <a:t>Device_ID</a:t>
            </a:r>
            <a:r>
              <a:rPr lang="en-US" sz="2100" dirty="0" smtClean="0"/>
              <a:t> </a:t>
            </a:r>
            <a:r>
              <a:rPr lang="en-US" sz="2100" dirty="0"/>
              <a:t>- a unique identifier for a particular sensor, aggregator, communication channel, </a:t>
            </a:r>
            <a:r>
              <a:rPr lang="en-US" sz="2100" dirty="0" err="1"/>
              <a:t>eUtility</a:t>
            </a:r>
            <a:r>
              <a:rPr lang="en-US" sz="2100" dirty="0"/>
              <a:t>, or decision trigger, typically originating from the manufacturer. While the identifier is important, those relying upon the </a:t>
            </a:r>
            <a:r>
              <a:rPr lang="en-US" sz="2100" dirty="0" err="1"/>
              <a:t>Device_ID</a:t>
            </a:r>
            <a:r>
              <a:rPr lang="en-US" sz="2100" dirty="0"/>
              <a:t> for authentication should be aware that the identifier could be modified or forged. </a:t>
            </a:r>
          </a:p>
          <a:p>
            <a:pPr marL="457200" indent="-457200">
              <a:buFont typeface="+mj-lt"/>
              <a:buAutoNum type="arabicPeriod" startAt="4"/>
            </a:pPr>
            <a:r>
              <a:rPr lang="en-US" sz="2100" b="1" dirty="0" smtClean="0"/>
              <a:t>Snapshot</a:t>
            </a:r>
            <a:r>
              <a:rPr lang="en-US" sz="2100" dirty="0" smtClean="0"/>
              <a:t> </a:t>
            </a:r>
            <a:r>
              <a:rPr lang="en-US" sz="2100" dirty="0"/>
              <a:t>- an instant in time, utilized for synchronization of events fired by any of the five primitives.</a:t>
            </a:r>
          </a:p>
        </p:txBody>
      </p:sp>
    </p:spTree>
    <p:extLst>
      <p:ext uri="{BB962C8B-B14F-4D97-AF65-F5344CB8AC3E}">
        <p14:creationId xmlns:p14="http://schemas.microsoft.com/office/powerpoint/2010/main" val="2360592034"/>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smtClean="0"/>
              <a:t>Trojan</a:t>
            </a:r>
          </a:p>
        </p:txBody>
      </p:sp>
      <p:sp>
        <p:nvSpPr>
          <p:cNvPr id="122883" name="Rectangle 3"/>
          <p:cNvSpPr>
            <a:spLocks noGrp="1" noChangeArrowheads="1"/>
          </p:cNvSpPr>
          <p:nvPr>
            <p:ph idx="1"/>
          </p:nvPr>
        </p:nvSpPr>
        <p:spPr/>
        <p:txBody>
          <a:bodyPr>
            <a:normAutofit fontScale="92500" lnSpcReduction="10000"/>
          </a:bodyPr>
          <a:lstStyle/>
          <a:p>
            <a:pPr>
              <a:buNone/>
            </a:pPr>
            <a:r>
              <a:rPr lang="en-US" dirty="0" smtClean="0"/>
              <a:t>Like the Trojan Horse, a Trojan program seems like a gift. Pretends to be some useful program, and it even might do something useful initially. </a:t>
            </a:r>
            <a:r>
              <a:rPr lang="en-US" dirty="0" err="1" smtClean="0"/>
              <a:t>Howver</a:t>
            </a:r>
            <a:r>
              <a:rPr lang="en-US" dirty="0" smtClean="0"/>
              <a:t> it’s purpose is to deliver it’s malware payload.</a:t>
            </a:r>
          </a:p>
          <a:p>
            <a:endParaRPr lang="en-US" dirty="0" smtClean="0"/>
          </a:p>
          <a:p>
            <a:pPr>
              <a:buNone/>
            </a:pPr>
            <a:r>
              <a:rPr lang="en-US" dirty="0" smtClean="0"/>
              <a:t>Countermeasures</a:t>
            </a:r>
          </a:p>
          <a:p>
            <a:pPr lvl="1"/>
            <a:r>
              <a:rPr lang="en-US" dirty="0" smtClean="0"/>
              <a:t>User Education</a:t>
            </a:r>
          </a:p>
          <a:p>
            <a:pPr lvl="1"/>
            <a:r>
              <a:rPr lang="en-US" dirty="0" smtClean="0"/>
              <a:t>Don’t run software that you are not familiar with and that you don’t have original distribution media for.</a:t>
            </a:r>
          </a:p>
          <a:p>
            <a:pPr lvl="1"/>
            <a:r>
              <a:rPr lang="en-US" dirty="0" smtClean="0"/>
              <a:t>Beware of email attachments that want to be run.</a:t>
            </a:r>
          </a:p>
          <a:p>
            <a:pPr lvl="1"/>
            <a:r>
              <a:rPr lang="en-US" dirty="0" smtClean="0"/>
              <a:t>Software Signing</a:t>
            </a:r>
          </a:p>
          <a:p>
            <a:pPr lvl="1"/>
            <a:r>
              <a:rPr lang="en-US" dirty="0" smtClean="0"/>
              <a:t>Anti-virus software to detect known Trojans</a:t>
            </a:r>
          </a:p>
        </p:txBody>
      </p:sp>
    </p:spTree>
    <p:extLst>
      <p:ext uri="{BB962C8B-B14F-4D97-AF65-F5344CB8AC3E}">
        <p14:creationId xmlns:p14="http://schemas.microsoft.com/office/powerpoint/2010/main" val="1426064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smtClean="0"/>
              <a:t>Worms</a:t>
            </a:r>
          </a:p>
        </p:txBody>
      </p:sp>
      <p:sp>
        <p:nvSpPr>
          <p:cNvPr id="123907" name="Rectangle 3"/>
          <p:cNvSpPr>
            <a:spLocks noGrp="1" noChangeArrowheads="1"/>
          </p:cNvSpPr>
          <p:nvPr>
            <p:ph idx="1"/>
          </p:nvPr>
        </p:nvSpPr>
        <p:spPr/>
        <p:txBody>
          <a:bodyPr>
            <a:normAutofit/>
          </a:bodyPr>
          <a:lstStyle/>
          <a:p>
            <a:pPr>
              <a:buNone/>
            </a:pPr>
            <a:r>
              <a:rPr lang="en-US" dirty="0" smtClean="0"/>
              <a:t>A worm has the ability to actively spread on it’s own unlike a virus that simply copies itself into other executables. </a:t>
            </a:r>
          </a:p>
          <a:p>
            <a:pPr lvl="1"/>
            <a:r>
              <a:rPr lang="en-US" dirty="0" smtClean="0"/>
              <a:t>self-propagates</a:t>
            </a:r>
          </a:p>
          <a:p>
            <a:pPr lvl="1"/>
            <a:r>
              <a:rPr lang="en-US" dirty="0" smtClean="0"/>
              <a:t>It might try to scan networks for known security weaknesses and “hack” machines as a method of spreading.</a:t>
            </a:r>
          </a:p>
          <a:p>
            <a:pPr lvl="2"/>
            <a:r>
              <a:rPr lang="en-US" dirty="0" smtClean="0"/>
              <a:t>May email itself to others</a:t>
            </a:r>
          </a:p>
          <a:p>
            <a:pPr>
              <a:buNone/>
            </a:pPr>
            <a:endParaRPr lang="en-US" dirty="0" smtClean="0"/>
          </a:p>
        </p:txBody>
      </p:sp>
    </p:spTree>
    <p:extLst>
      <p:ext uri="{BB962C8B-B14F-4D97-AF65-F5344CB8AC3E}">
        <p14:creationId xmlns:p14="http://schemas.microsoft.com/office/powerpoint/2010/main" val="3915537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smtClean="0"/>
              <a:t>Famous Worm Attacks</a:t>
            </a:r>
          </a:p>
        </p:txBody>
      </p:sp>
      <p:sp>
        <p:nvSpPr>
          <p:cNvPr id="124931" name="Rectangle 3"/>
          <p:cNvSpPr>
            <a:spLocks noGrp="1" noChangeArrowheads="1"/>
          </p:cNvSpPr>
          <p:nvPr>
            <p:ph idx="1"/>
          </p:nvPr>
        </p:nvSpPr>
        <p:spPr/>
        <p:txBody>
          <a:bodyPr>
            <a:normAutofit fontScale="85000" lnSpcReduction="20000"/>
          </a:bodyPr>
          <a:lstStyle/>
          <a:p>
            <a:pPr>
              <a:buNone/>
            </a:pPr>
            <a:r>
              <a:rPr lang="en-US" dirty="0" smtClean="0"/>
              <a:t>Morris Worm – First known worm</a:t>
            </a:r>
          </a:p>
          <a:p>
            <a:r>
              <a:rPr lang="en-US" dirty="0" smtClean="0"/>
              <a:t>Simply spread didn’t do anything else</a:t>
            </a:r>
          </a:p>
          <a:p>
            <a:r>
              <a:rPr lang="en-US" dirty="0" smtClean="0"/>
              <a:t>Did eat up a lot of CPU and network bandwidth, brought internet to a halt in 1988.</a:t>
            </a:r>
          </a:p>
          <a:p>
            <a:r>
              <a:rPr lang="en-US" dirty="0" smtClean="0"/>
              <a:t>Did password guessing and auto-hacking</a:t>
            </a:r>
          </a:p>
          <a:p>
            <a:pPr>
              <a:buNone/>
            </a:pPr>
            <a:endParaRPr lang="en-US" dirty="0" smtClean="0"/>
          </a:p>
          <a:p>
            <a:pPr>
              <a:buNone/>
            </a:pPr>
            <a:r>
              <a:rPr lang="en-US" dirty="0" smtClean="0"/>
              <a:t>Code Red</a:t>
            </a:r>
          </a:p>
          <a:p>
            <a:r>
              <a:rPr lang="en-US" dirty="0" smtClean="0"/>
              <a:t>Attacked IIS, using a buffer overflow, targeted other IIS servers</a:t>
            </a:r>
          </a:p>
          <a:p>
            <a:pPr>
              <a:buNone/>
            </a:pPr>
            <a:r>
              <a:rPr lang="en-US" dirty="0" err="1" smtClean="0"/>
              <a:t>Nimba</a:t>
            </a:r>
            <a:endParaRPr lang="en-US" dirty="0" smtClean="0"/>
          </a:p>
          <a:p>
            <a:r>
              <a:rPr lang="en-US" dirty="0" smtClean="0"/>
              <a:t>5 methods of propagation</a:t>
            </a:r>
          </a:p>
          <a:p>
            <a:r>
              <a:rPr lang="en-US" dirty="0" smtClean="0"/>
              <a:t>Email, network shares, compromised web sites, IIS holes, and backdoors from other worms.</a:t>
            </a:r>
          </a:p>
          <a:p>
            <a:endParaRPr lang="en-US" dirty="0" smtClean="0"/>
          </a:p>
          <a:p>
            <a:endParaRPr lang="en-US" dirty="0" smtClean="0"/>
          </a:p>
        </p:txBody>
      </p:sp>
    </p:spTree>
    <p:extLst>
      <p:ext uri="{BB962C8B-B14F-4D97-AF65-F5344CB8AC3E}">
        <p14:creationId xmlns:p14="http://schemas.microsoft.com/office/powerpoint/2010/main" val="16738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en-US" smtClean="0"/>
              <a:t>Worm Countermeasures</a:t>
            </a:r>
          </a:p>
        </p:txBody>
      </p:sp>
      <p:sp>
        <p:nvSpPr>
          <p:cNvPr id="125955" name="Rectangle 3"/>
          <p:cNvSpPr>
            <a:spLocks noGrp="1" noChangeArrowheads="1"/>
          </p:cNvSpPr>
          <p:nvPr>
            <p:ph idx="1"/>
          </p:nvPr>
        </p:nvSpPr>
        <p:spPr/>
        <p:txBody>
          <a:bodyPr/>
          <a:lstStyle/>
          <a:p>
            <a:pPr>
              <a:buNone/>
            </a:pPr>
            <a:r>
              <a:rPr lang="en-US" dirty="0" smtClean="0"/>
              <a:t>Counter measures</a:t>
            </a:r>
          </a:p>
          <a:p>
            <a:r>
              <a:rPr lang="en-US" dirty="0" smtClean="0"/>
              <a:t>Remove un-necessary services</a:t>
            </a:r>
          </a:p>
          <a:p>
            <a:r>
              <a:rPr lang="en-US" dirty="0" smtClean="0"/>
              <a:t>Patch OS and applications</a:t>
            </a:r>
          </a:p>
          <a:p>
            <a:r>
              <a:rPr lang="en-US" dirty="0" smtClean="0"/>
              <a:t>Beware of email attachments that want to be run.</a:t>
            </a:r>
          </a:p>
        </p:txBody>
      </p:sp>
    </p:spTree>
    <p:extLst>
      <p:ext uri="{BB962C8B-B14F-4D97-AF65-F5344CB8AC3E}">
        <p14:creationId xmlns:p14="http://schemas.microsoft.com/office/powerpoint/2010/main" val="2148719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smtClean="0"/>
              <a:t>Logic Bombs</a:t>
            </a:r>
          </a:p>
        </p:txBody>
      </p:sp>
      <p:sp>
        <p:nvSpPr>
          <p:cNvPr id="126979" name="Rectangle 3"/>
          <p:cNvSpPr>
            <a:spLocks noGrp="1" noChangeArrowheads="1"/>
          </p:cNvSpPr>
          <p:nvPr>
            <p:ph idx="1"/>
          </p:nvPr>
        </p:nvSpPr>
        <p:spPr/>
        <p:txBody>
          <a:bodyPr/>
          <a:lstStyle/>
          <a:p>
            <a:pPr>
              <a:buNone/>
            </a:pPr>
            <a:r>
              <a:rPr lang="en-US" dirty="0" smtClean="0"/>
              <a:t>Logic Bomb</a:t>
            </a:r>
          </a:p>
          <a:p>
            <a:endParaRPr lang="en-US" dirty="0" smtClean="0"/>
          </a:p>
          <a:p>
            <a:pPr>
              <a:buNone/>
            </a:pPr>
            <a:r>
              <a:rPr lang="en-US" dirty="0" smtClean="0"/>
              <a:t>Countermeasures</a:t>
            </a:r>
          </a:p>
          <a:p>
            <a:r>
              <a:rPr lang="en-US" dirty="0" smtClean="0"/>
              <a:t>Inventory all software and keep checksums (File Integrity Verification Software)</a:t>
            </a:r>
          </a:p>
          <a:p>
            <a:pPr lvl="1"/>
            <a:r>
              <a:rPr lang="en-US" dirty="0" smtClean="0"/>
              <a:t>(tripwire)</a:t>
            </a:r>
          </a:p>
        </p:txBody>
      </p:sp>
    </p:spTree>
    <p:extLst>
      <p:ext uri="{BB962C8B-B14F-4D97-AF65-F5344CB8AC3E}">
        <p14:creationId xmlns:p14="http://schemas.microsoft.com/office/powerpoint/2010/main" val="394204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smtClean="0"/>
              <a:t>Anti-malware best practices</a:t>
            </a:r>
          </a:p>
        </p:txBody>
      </p:sp>
      <p:sp>
        <p:nvSpPr>
          <p:cNvPr id="128003" name="Rectangle 3"/>
          <p:cNvSpPr>
            <a:spLocks noGrp="1" noChangeArrowheads="1"/>
          </p:cNvSpPr>
          <p:nvPr>
            <p:ph idx="1"/>
          </p:nvPr>
        </p:nvSpPr>
        <p:spPr/>
        <p:txBody>
          <a:bodyPr>
            <a:normAutofit fontScale="85000" lnSpcReduction="10000"/>
          </a:bodyPr>
          <a:lstStyle/>
          <a:p>
            <a:r>
              <a:rPr lang="en-US" dirty="0" smtClean="0"/>
              <a:t>Install anti-virus on all computers</a:t>
            </a:r>
          </a:p>
          <a:p>
            <a:r>
              <a:rPr lang="en-US" dirty="0" smtClean="0"/>
              <a:t>Have an automated method of updating virus signatures</a:t>
            </a:r>
          </a:p>
          <a:p>
            <a:r>
              <a:rPr lang="en-US" dirty="0" smtClean="0"/>
              <a:t>Do not allow users to disable anti-virus scanning</a:t>
            </a:r>
          </a:p>
          <a:p>
            <a:r>
              <a:rPr lang="en-US" dirty="0" smtClean="0"/>
              <a:t>External disks should be immediately scanned.</a:t>
            </a:r>
          </a:p>
          <a:p>
            <a:r>
              <a:rPr lang="en-US" dirty="0" smtClean="0"/>
              <a:t>Disable “auto play” on USB and </a:t>
            </a:r>
            <a:r>
              <a:rPr lang="en-US" dirty="0" err="1" smtClean="0"/>
              <a:t>CDroms</a:t>
            </a:r>
            <a:endParaRPr lang="en-US" dirty="0" smtClean="0"/>
          </a:p>
          <a:p>
            <a:r>
              <a:rPr lang="en-US" dirty="0" smtClean="0"/>
              <a:t>Backup files should be scanned</a:t>
            </a:r>
          </a:p>
          <a:p>
            <a:r>
              <a:rPr lang="en-US" dirty="0" smtClean="0"/>
              <a:t>Use network antivirus filters (email servers, proxy servers)</a:t>
            </a:r>
          </a:p>
          <a:p>
            <a:r>
              <a:rPr lang="en-US" dirty="0" smtClean="0"/>
              <a:t>Make virus scanning a scheduled task on all computers</a:t>
            </a:r>
          </a:p>
          <a:p>
            <a:r>
              <a:rPr lang="en-US" dirty="0" smtClean="0"/>
              <a:t>Use dynamic anti-virus scanning (real time file access)</a:t>
            </a:r>
          </a:p>
          <a:p>
            <a:r>
              <a:rPr lang="en-US" dirty="0" smtClean="0"/>
              <a:t>Users should not be able to install software (especially on servers or critical systems)</a:t>
            </a:r>
          </a:p>
        </p:txBody>
      </p:sp>
    </p:spTree>
    <p:extLst>
      <p:ext uri="{BB962C8B-B14F-4D97-AF65-F5344CB8AC3E}">
        <p14:creationId xmlns:p14="http://schemas.microsoft.com/office/powerpoint/2010/main" val="1962486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smtClean="0"/>
              <a:t>SPAM</a:t>
            </a:r>
          </a:p>
        </p:txBody>
      </p:sp>
      <p:sp>
        <p:nvSpPr>
          <p:cNvPr id="129027" name="Rectangle 3"/>
          <p:cNvSpPr>
            <a:spLocks noGrp="1" noChangeArrowheads="1"/>
          </p:cNvSpPr>
          <p:nvPr>
            <p:ph idx="1"/>
          </p:nvPr>
        </p:nvSpPr>
        <p:spPr/>
        <p:txBody>
          <a:bodyPr>
            <a:normAutofit fontScale="92500" lnSpcReduction="10000"/>
          </a:bodyPr>
          <a:lstStyle/>
          <a:p>
            <a:pPr>
              <a:buNone/>
            </a:pPr>
            <a:r>
              <a:rPr lang="en-US" dirty="0" smtClean="0"/>
              <a:t>SPAM is annoying. </a:t>
            </a:r>
          </a:p>
          <a:p>
            <a:pPr lvl="1"/>
            <a:r>
              <a:rPr lang="en-US" dirty="0" smtClean="0"/>
              <a:t>Spam wastes time and resources. </a:t>
            </a:r>
          </a:p>
          <a:p>
            <a:pPr lvl="1"/>
            <a:r>
              <a:rPr lang="en-US" dirty="0" smtClean="0"/>
              <a:t>Spam can spread </a:t>
            </a:r>
            <a:r>
              <a:rPr lang="en-US" dirty="0" err="1" smtClean="0"/>
              <a:t>viri</a:t>
            </a:r>
            <a:r>
              <a:rPr lang="en-US" dirty="0" smtClean="0"/>
              <a:t>, </a:t>
            </a:r>
            <a:r>
              <a:rPr lang="en-US" dirty="0" err="1" smtClean="0"/>
              <a:t>trojans</a:t>
            </a:r>
            <a:r>
              <a:rPr lang="en-US" dirty="0" smtClean="0"/>
              <a:t> and worms. </a:t>
            </a:r>
          </a:p>
          <a:p>
            <a:pPr lvl="1"/>
            <a:r>
              <a:rPr lang="en-US" dirty="0" smtClean="0"/>
              <a:t>SPAM can cause HR problems (nude images etc)</a:t>
            </a:r>
          </a:p>
          <a:p>
            <a:pPr>
              <a:buNone/>
            </a:pPr>
            <a:endParaRPr lang="en-US" dirty="0" smtClean="0"/>
          </a:p>
          <a:p>
            <a:pPr>
              <a:buNone/>
            </a:pPr>
            <a:r>
              <a:rPr lang="en-US" dirty="0" smtClean="0"/>
              <a:t>Spam filtering concepts</a:t>
            </a:r>
          </a:p>
          <a:p>
            <a:r>
              <a:rPr lang="en-US" dirty="0" smtClean="0"/>
              <a:t>False positives</a:t>
            </a:r>
          </a:p>
          <a:p>
            <a:r>
              <a:rPr lang="en-US" dirty="0" smtClean="0"/>
              <a:t>False negatives</a:t>
            </a:r>
          </a:p>
          <a:p>
            <a:r>
              <a:rPr lang="en-US" dirty="0" smtClean="0"/>
              <a:t>Rules</a:t>
            </a:r>
          </a:p>
          <a:p>
            <a:r>
              <a:rPr lang="en-US" dirty="0" smtClean="0"/>
              <a:t>Bayesian filtering – predicting probability via mathematical analysis.</a:t>
            </a:r>
          </a:p>
        </p:txBody>
      </p:sp>
    </p:spTree>
    <p:extLst>
      <p:ext uri="{BB962C8B-B14F-4D97-AF65-F5344CB8AC3E}">
        <p14:creationId xmlns:p14="http://schemas.microsoft.com/office/powerpoint/2010/main" val="2557356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Malware</a:t>
            </a:r>
            <a:endParaRPr lang="en-US" dirty="0"/>
          </a:p>
        </p:txBody>
      </p:sp>
      <p:sp>
        <p:nvSpPr>
          <p:cNvPr id="3" name="Content Placeholder 2"/>
          <p:cNvSpPr>
            <a:spLocks noGrp="1"/>
          </p:cNvSpPr>
          <p:nvPr>
            <p:ph idx="1"/>
          </p:nvPr>
        </p:nvSpPr>
        <p:spPr/>
        <p:txBody>
          <a:bodyPr/>
          <a:lstStyle/>
          <a:p>
            <a:r>
              <a:rPr lang="en-US" dirty="0" smtClean="0"/>
              <a:t>For the exam you should be able to </a:t>
            </a:r>
          </a:p>
          <a:p>
            <a:pPr lvl="1"/>
            <a:r>
              <a:rPr lang="en-US" dirty="0" smtClean="0"/>
              <a:t>define what malware is </a:t>
            </a:r>
          </a:p>
          <a:p>
            <a:pPr lvl="1"/>
            <a:r>
              <a:rPr lang="en-US" dirty="0" smtClean="0"/>
              <a:t>what symptoms of malware are</a:t>
            </a:r>
          </a:p>
          <a:p>
            <a:pPr lvl="1"/>
            <a:r>
              <a:rPr lang="en-US" dirty="0" smtClean="0"/>
              <a:t> be able to understand and discriminate between the types of malware their characteristics and countermeasures.</a:t>
            </a:r>
          </a:p>
          <a:p>
            <a:pPr lvl="1"/>
            <a:r>
              <a:rPr lang="en-US" dirty="0" smtClean="0"/>
              <a:t>Understand the relationship between </a:t>
            </a:r>
            <a:r>
              <a:rPr lang="en-US" i="1" dirty="0" smtClean="0"/>
              <a:t>malware</a:t>
            </a:r>
            <a:r>
              <a:rPr lang="en-US" dirty="0" smtClean="0"/>
              <a:t> and SPAM</a:t>
            </a:r>
            <a:endParaRPr lang="en-US" dirty="0"/>
          </a:p>
        </p:txBody>
      </p:sp>
    </p:spTree>
    <p:extLst>
      <p:ext uri="{BB962C8B-B14F-4D97-AF65-F5344CB8AC3E}">
        <p14:creationId xmlns:p14="http://schemas.microsoft.com/office/powerpoint/2010/main" val="2153934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r>
              <a:rPr lang="en-US" dirty="0" smtClean="0"/>
              <a:t>Buffer Overflows  </a:t>
            </a:r>
          </a:p>
        </p:txBody>
      </p:sp>
      <p:sp>
        <p:nvSpPr>
          <p:cNvPr id="217091" name="Rectangle 3"/>
          <p:cNvSpPr>
            <a:spLocks noGrp="1" noChangeArrowheads="1"/>
          </p:cNvSpPr>
          <p:nvPr>
            <p:ph idx="1"/>
          </p:nvPr>
        </p:nvSpPr>
        <p:spPr/>
        <p:txBody>
          <a:bodyPr/>
          <a:lstStyle/>
          <a:p>
            <a:r>
              <a:rPr lang="en-US" smtClean="0"/>
              <a:t>What are they? What are the attributes of a buffer overflow?</a:t>
            </a:r>
          </a:p>
          <a:p>
            <a:endParaRPr lang="en-US" smtClean="0"/>
          </a:p>
          <a:p>
            <a:r>
              <a:rPr lang="en-US" smtClean="0"/>
              <a:t>NOTE SERIOUS LIBERTIES have been taken with the example slides of a buffer overflow to simplify the attack so it’s easier to understand. In reality it’s more complicated than shown</a:t>
            </a:r>
            <a:endParaRPr lang="en-US" dirty="0" smtClean="0"/>
          </a:p>
        </p:txBody>
      </p:sp>
    </p:spTree>
    <p:extLst>
      <p:ext uri="{BB962C8B-B14F-4D97-AF65-F5344CB8AC3E}">
        <p14:creationId xmlns:p14="http://schemas.microsoft.com/office/powerpoint/2010/main" val="266478093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en-US" smtClean="0"/>
              <a:t>Buffer Overflow</a:t>
            </a:r>
          </a:p>
        </p:txBody>
      </p:sp>
      <p:pic>
        <p:nvPicPr>
          <p:cNvPr id="218115" name="Picture 3" descr="buffer-overflow1"/>
          <p:cNvPicPr>
            <a:picLocks noChangeAspect="1" noChangeArrowheads="1"/>
          </p:cNvPicPr>
          <p:nvPr/>
        </p:nvPicPr>
        <p:blipFill>
          <a:blip r:embed="rId2" cstate="print"/>
          <a:srcRect/>
          <a:stretch>
            <a:fillRect/>
          </a:stretch>
        </p:blipFill>
        <p:spPr bwMode="auto">
          <a:xfrm>
            <a:off x="152400" y="1476375"/>
            <a:ext cx="8839200" cy="5238750"/>
          </a:xfrm>
          <a:prstGeom prst="rect">
            <a:avLst/>
          </a:prstGeom>
          <a:noFill/>
          <a:ln w="9525">
            <a:noFill/>
            <a:miter lim="800000"/>
            <a:headEnd/>
            <a:tailEnd/>
          </a:ln>
        </p:spPr>
      </p:pic>
    </p:spTree>
    <p:extLst>
      <p:ext uri="{BB962C8B-B14F-4D97-AF65-F5344CB8AC3E}">
        <p14:creationId xmlns:p14="http://schemas.microsoft.com/office/powerpoint/2010/main" val="37958605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a:t>
            </a:fld>
            <a:endParaRPr lang="en-US" dirty="0"/>
          </a:p>
        </p:txBody>
      </p:sp>
      <p:sp>
        <p:nvSpPr>
          <p:cNvPr id="3" name="Title 2"/>
          <p:cNvSpPr>
            <a:spLocks noGrp="1"/>
          </p:cNvSpPr>
          <p:nvPr>
            <p:ph type="title"/>
          </p:nvPr>
        </p:nvSpPr>
        <p:spPr/>
        <p:txBody>
          <a:bodyPr/>
          <a:lstStyle/>
          <a:p>
            <a:r>
              <a:rPr lang="en-US" smtClean="0"/>
              <a:t>Housekeeping</a:t>
            </a:r>
            <a:endParaRPr lang="en-US" dirty="0"/>
          </a:p>
        </p:txBody>
      </p:sp>
      <p:sp>
        <p:nvSpPr>
          <p:cNvPr id="4" name="Content Placeholder 3"/>
          <p:cNvSpPr>
            <a:spLocks noGrp="1"/>
          </p:cNvSpPr>
          <p:nvPr>
            <p:ph idx="1"/>
          </p:nvPr>
        </p:nvSpPr>
        <p:spPr/>
        <p:txBody>
          <a:bodyPr>
            <a:normAutofit/>
          </a:bodyPr>
          <a:lstStyle/>
          <a:p>
            <a:r>
              <a:rPr lang="en-US" dirty="0" smtClean="0"/>
              <a:t>Class Website: </a:t>
            </a:r>
            <a:r>
              <a:rPr lang="en-US" dirty="0">
                <a:hlinkClick r:id="rId3"/>
              </a:rPr>
              <a:t>https://</a:t>
            </a:r>
            <a:r>
              <a:rPr lang="en-US" dirty="0" smtClean="0">
                <a:hlinkClick r:id="rId3"/>
              </a:rPr>
              <a:t>elearning.utdallas.edu</a:t>
            </a:r>
            <a:r>
              <a:rPr lang="en-US" dirty="0" smtClean="0"/>
              <a:t> </a:t>
            </a:r>
          </a:p>
          <a:p>
            <a:r>
              <a:rPr lang="en-US" dirty="0" smtClean="0"/>
              <a:t>Dropbox: </a:t>
            </a:r>
            <a:r>
              <a:rPr lang="en-US" dirty="0" smtClean="0">
                <a:hlinkClick r:id="rId4"/>
              </a:rPr>
              <a:t>https://goo.gl/9AFyoE</a:t>
            </a:r>
            <a:r>
              <a:rPr lang="en-US" dirty="0" smtClean="0"/>
              <a:t>  </a:t>
            </a:r>
          </a:p>
          <a:p>
            <a:r>
              <a:rPr lang="en-US" dirty="0" smtClean="0"/>
              <a:t>UTD </a:t>
            </a:r>
            <a:r>
              <a:rPr lang="en-US" dirty="0"/>
              <a:t>Email: </a:t>
            </a:r>
            <a:r>
              <a:rPr lang="en-US" dirty="0" smtClean="0">
                <a:hlinkClick r:id="rId5"/>
              </a:rPr>
              <a:t>cmd140430@utdallas.edu</a:t>
            </a:r>
            <a:endParaRPr lang="en-US" dirty="0" smtClean="0"/>
          </a:p>
          <a:p>
            <a:r>
              <a:rPr lang="en-US" dirty="0" smtClean="0"/>
              <a:t>Gmail: </a:t>
            </a:r>
            <a:r>
              <a:rPr lang="en-US" dirty="0" smtClean="0">
                <a:hlinkClick r:id="rId6"/>
              </a:rPr>
              <a:t>davischr2@gmail.com</a:t>
            </a:r>
            <a:r>
              <a:rPr lang="en-US" dirty="0" smtClean="0"/>
              <a:t> </a:t>
            </a:r>
            <a:endParaRPr lang="en-US" dirty="0"/>
          </a:p>
          <a:p>
            <a:r>
              <a:rPr lang="en-US" dirty="0" smtClean="0"/>
              <a:t>Google Voice: 214-771-8122 (Text &amp; Emergencies)</a:t>
            </a:r>
          </a:p>
          <a:p>
            <a:r>
              <a:rPr lang="en-US" dirty="0" smtClean="0"/>
              <a:t>LinkedIn: </a:t>
            </a:r>
            <a:r>
              <a:rPr lang="en-US" dirty="0" smtClean="0">
                <a:hlinkClick r:id="rId7"/>
              </a:rPr>
              <a:t>www.LinkedIn.com/in/ChristopherDavis</a:t>
            </a:r>
            <a:r>
              <a:rPr lang="en-US" dirty="0" smtClean="0"/>
              <a:t> </a:t>
            </a:r>
          </a:p>
          <a:p>
            <a:r>
              <a:rPr lang="en-US" dirty="0" smtClean="0"/>
              <a:t>Blog: </a:t>
            </a:r>
            <a:r>
              <a:rPr lang="en-US" dirty="0" smtClean="0">
                <a:hlinkClick r:id="rId8"/>
              </a:rPr>
              <a:t>www.cloudauditcontrols.com</a:t>
            </a:r>
            <a:r>
              <a:rPr lang="en-US" dirty="0" smtClean="0"/>
              <a:t> </a:t>
            </a:r>
          </a:p>
          <a:p>
            <a:r>
              <a:rPr lang="en-US" dirty="0" smtClean="0"/>
              <a:t>Class: Monday </a:t>
            </a:r>
            <a:r>
              <a:rPr lang="en-US" dirty="0"/>
              <a:t> 7:00pm-9:45pm  JSOM 12.210</a:t>
            </a:r>
            <a:endParaRPr lang="en-US" dirty="0" smtClean="0"/>
          </a:p>
        </p:txBody>
      </p:sp>
      <p:sp>
        <p:nvSpPr>
          <p:cNvPr id="5" name="Text Placeholder 4"/>
          <p:cNvSpPr>
            <a:spLocks noGrp="1"/>
          </p:cNvSpPr>
          <p:nvPr>
            <p:ph type="body" idx="11"/>
          </p:nvPr>
        </p:nvSpPr>
        <p:spPr/>
        <p:txBody>
          <a:bodyPr/>
          <a:lstStyle/>
          <a:p>
            <a:r>
              <a:rPr lang="en-US" dirty="0" smtClean="0"/>
              <a:t>Any Questions? Please do not hesitate to email. Or text.</a:t>
            </a:r>
            <a:endParaRPr lang="en-US" dirty="0"/>
          </a:p>
        </p:txBody>
      </p:sp>
      <p:sp>
        <p:nvSpPr>
          <p:cNvPr id="6" name="Rounded Rectangle 5"/>
          <p:cNvSpPr/>
          <p:nvPr/>
        </p:nvSpPr>
        <p:spPr>
          <a:xfrm>
            <a:off x="505407" y="2181807"/>
            <a:ext cx="5514393" cy="586740"/>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970961"/>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ctrTitle"/>
          </p:nvPr>
        </p:nvSpPr>
        <p:spPr/>
        <p:txBody>
          <a:bodyPr/>
          <a:lstStyle/>
          <a:p>
            <a:pPr eaLnBrk="1" hangingPunct="1"/>
            <a:r>
              <a:rPr lang="en-US" dirty="0" smtClean="0"/>
              <a:t>Let’s Get Started.</a:t>
            </a:r>
          </a:p>
        </p:txBody>
      </p:sp>
      <p:sp>
        <p:nvSpPr>
          <p:cNvPr id="17411" name="Rectangle 7"/>
          <p:cNvSpPr>
            <a:spLocks noGrp="1" noChangeArrowheads="1"/>
          </p:cNvSpPr>
          <p:nvPr>
            <p:ph type="subTitle" idx="1"/>
          </p:nvPr>
        </p:nvSpPr>
        <p:spPr/>
        <p:txBody>
          <a:bodyPr/>
          <a:lstStyle/>
          <a:p>
            <a:pPr eaLnBrk="1" hangingPunct="1"/>
            <a:r>
              <a:rPr lang="en-US" smtClean="0"/>
              <a:t> </a:t>
            </a:r>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20</a:t>
            </a:fld>
            <a:endParaRPr lang="en-US" dirty="0"/>
          </a:p>
        </p:txBody>
      </p:sp>
    </p:spTree>
    <p:extLst>
      <p:ext uri="{BB962C8B-B14F-4D97-AF65-F5344CB8AC3E}">
        <p14:creationId xmlns:p14="http://schemas.microsoft.com/office/powerpoint/2010/main" val="3400010828"/>
      </p:ext>
    </p:extLst>
  </p:cSld>
  <p:clrMapOvr>
    <a:masterClrMapping/>
  </p:clrMapOvr>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r>
              <a:rPr lang="en-US" smtClean="0"/>
              <a:t>Buffer Overflow</a:t>
            </a:r>
          </a:p>
        </p:txBody>
      </p:sp>
      <p:pic>
        <p:nvPicPr>
          <p:cNvPr id="219139" name="Picture 3" descr="buffer-overflow2"/>
          <p:cNvPicPr>
            <a:picLocks noChangeAspect="1" noChangeArrowheads="1"/>
          </p:cNvPicPr>
          <p:nvPr/>
        </p:nvPicPr>
        <p:blipFill>
          <a:blip r:embed="rId2" cstate="print"/>
          <a:srcRect/>
          <a:stretch>
            <a:fillRect/>
          </a:stretch>
        </p:blipFill>
        <p:spPr bwMode="auto">
          <a:xfrm>
            <a:off x="152400" y="1466850"/>
            <a:ext cx="8839200" cy="5238750"/>
          </a:xfrm>
          <a:prstGeom prst="rect">
            <a:avLst/>
          </a:prstGeom>
          <a:noFill/>
          <a:ln w="9525">
            <a:noFill/>
            <a:miter lim="800000"/>
            <a:headEnd/>
            <a:tailEnd/>
          </a:ln>
        </p:spPr>
      </p:pic>
    </p:spTree>
    <p:extLst>
      <p:ext uri="{BB962C8B-B14F-4D97-AF65-F5344CB8AC3E}">
        <p14:creationId xmlns:p14="http://schemas.microsoft.com/office/powerpoint/2010/main" val="217360609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smtClean="0"/>
              <a:t>Buffer Overflow</a:t>
            </a:r>
          </a:p>
        </p:txBody>
      </p:sp>
      <p:pic>
        <p:nvPicPr>
          <p:cNvPr id="220163" name="Picture 3" descr="buffer-overflow3"/>
          <p:cNvPicPr>
            <a:picLocks noChangeAspect="1" noChangeArrowheads="1"/>
          </p:cNvPicPr>
          <p:nvPr/>
        </p:nvPicPr>
        <p:blipFill>
          <a:blip r:embed="rId2" cstate="print"/>
          <a:srcRect/>
          <a:stretch>
            <a:fillRect/>
          </a:stretch>
        </p:blipFill>
        <p:spPr bwMode="auto">
          <a:xfrm>
            <a:off x="152400" y="1476375"/>
            <a:ext cx="8839200" cy="5238750"/>
          </a:xfrm>
          <a:prstGeom prst="rect">
            <a:avLst/>
          </a:prstGeom>
          <a:noFill/>
          <a:ln w="9525">
            <a:noFill/>
            <a:miter lim="800000"/>
            <a:headEnd/>
            <a:tailEnd/>
          </a:ln>
        </p:spPr>
      </p:pic>
    </p:spTree>
    <p:extLst>
      <p:ext uri="{BB962C8B-B14F-4D97-AF65-F5344CB8AC3E}">
        <p14:creationId xmlns:p14="http://schemas.microsoft.com/office/powerpoint/2010/main" val="421945735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smtClean="0"/>
              <a:t>Buffer Overflow</a:t>
            </a:r>
          </a:p>
        </p:txBody>
      </p:sp>
      <p:pic>
        <p:nvPicPr>
          <p:cNvPr id="221187" name="Picture 3" descr="buffer-overflow4"/>
          <p:cNvPicPr>
            <a:picLocks noChangeAspect="1" noChangeArrowheads="1"/>
          </p:cNvPicPr>
          <p:nvPr/>
        </p:nvPicPr>
        <p:blipFill>
          <a:blip r:embed="rId2" cstate="print"/>
          <a:srcRect/>
          <a:stretch>
            <a:fillRect/>
          </a:stretch>
        </p:blipFill>
        <p:spPr bwMode="auto">
          <a:xfrm>
            <a:off x="152400" y="1476375"/>
            <a:ext cx="8839200" cy="5238750"/>
          </a:xfrm>
          <a:prstGeom prst="rect">
            <a:avLst/>
          </a:prstGeom>
          <a:noFill/>
          <a:ln w="9525">
            <a:noFill/>
            <a:miter lim="800000"/>
            <a:headEnd/>
            <a:tailEnd/>
          </a:ln>
        </p:spPr>
      </p:pic>
    </p:spTree>
    <p:extLst>
      <p:ext uri="{BB962C8B-B14F-4D97-AF65-F5344CB8AC3E}">
        <p14:creationId xmlns:p14="http://schemas.microsoft.com/office/powerpoint/2010/main" val="1469499648"/>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r>
              <a:rPr lang="en-US" smtClean="0"/>
              <a:t>Buffer Overflow</a:t>
            </a:r>
          </a:p>
        </p:txBody>
      </p:sp>
      <p:pic>
        <p:nvPicPr>
          <p:cNvPr id="222211" name="Picture 3" descr="buffer-overflow5"/>
          <p:cNvPicPr>
            <a:picLocks noChangeAspect="1" noChangeArrowheads="1"/>
          </p:cNvPicPr>
          <p:nvPr/>
        </p:nvPicPr>
        <p:blipFill>
          <a:blip r:embed="rId2" cstate="print"/>
          <a:srcRect/>
          <a:stretch>
            <a:fillRect/>
          </a:stretch>
        </p:blipFill>
        <p:spPr bwMode="auto">
          <a:xfrm>
            <a:off x="152400" y="1476375"/>
            <a:ext cx="8839200" cy="5238750"/>
          </a:xfrm>
          <a:prstGeom prst="rect">
            <a:avLst/>
          </a:prstGeom>
          <a:noFill/>
          <a:ln w="9525">
            <a:noFill/>
            <a:miter lim="800000"/>
            <a:headEnd/>
            <a:tailEnd/>
          </a:ln>
        </p:spPr>
      </p:pic>
    </p:spTree>
    <p:extLst>
      <p:ext uri="{BB962C8B-B14F-4D97-AF65-F5344CB8AC3E}">
        <p14:creationId xmlns:p14="http://schemas.microsoft.com/office/powerpoint/2010/main" val="387014121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US" smtClean="0"/>
              <a:t>Buffer Overflow</a:t>
            </a:r>
          </a:p>
        </p:txBody>
      </p:sp>
      <p:pic>
        <p:nvPicPr>
          <p:cNvPr id="223235" name="Picture 3" descr="buffer-overflow6"/>
          <p:cNvPicPr>
            <a:picLocks noChangeAspect="1" noChangeArrowheads="1"/>
          </p:cNvPicPr>
          <p:nvPr/>
        </p:nvPicPr>
        <p:blipFill>
          <a:blip r:embed="rId2" cstate="print"/>
          <a:srcRect/>
          <a:stretch>
            <a:fillRect/>
          </a:stretch>
        </p:blipFill>
        <p:spPr bwMode="auto">
          <a:xfrm>
            <a:off x="152400" y="1476375"/>
            <a:ext cx="8839200" cy="5238750"/>
          </a:xfrm>
          <a:prstGeom prst="rect">
            <a:avLst/>
          </a:prstGeom>
          <a:noFill/>
          <a:ln w="9525">
            <a:noFill/>
            <a:miter lim="800000"/>
            <a:headEnd/>
            <a:tailEnd/>
          </a:ln>
        </p:spPr>
      </p:pic>
    </p:spTree>
    <p:extLst>
      <p:ext uri="{BB962C8B-B14F-4D97-AF65-F5344CB8AC3E}">
        <p14:creationId xmlns:p14="http://schemas.microsoft.com/office/powerpoint/2010/main" val="424234064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smtClean="0"/>
              <a:t>Buffer Overflow</a:t>
            </a:r>
          </a:p>
        </p:txBody>
      </p:sp>
      <p:pic>
        <p:nvPicPr>
          <p:cNvPr id="224259" name="Picture 3" descr="buffer-overflow7"/>
          <p:cNvPicPr>
            <a:picLocks noChangeAspect="1" noChangeArrowheads="1"/>
          </p:cNvPicPr>
          <p:nvPr/>
        </p:nvPicPr>
        <p:blipFill>
          <a:blip r:embed="rId2" cstate="print"/>
          <a:srcRect/>
          <a:stretch>
            <a:fillRect/>
          </a:stretch>
        </p:blipFill>
        <p:spPr bwMode="auto">
          <a:xfrm>
            <a:off x="152400" y="1477963"/>
            <a:ext cx="8839200" cy="5238750"/>
          </a:xfrm>
          <a:prstGeom prst="rect">
            <a:avLst/>
          </a:prstGeom>
          <a:noFill/>
          <a:ln w="9525">
            <a:noFill/>
            <a:miter lim="800000"/>
            <a:headEnd/>
            <a:tailEnd/>
          </a:ln>
        </p:spPr>
      </p:pic>
    </p:spTree>
    <p:extLst>
      <p:ext uri="{BB962C8B-B14F-4D97-AF65-F5344CB8AC3E}">
        <p14:creationId xmlns:p14="http://schemas.microsoft.com/office/powerpoint/2010/main" val="158965592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smtClean="0"/>
              <a:t>Buffer Overflow</a:t>
            </a:r>
          </a:p>
        </p:txBody>
      </p:sp>
      <p:pic>
        <p:nvPicPr>
          <p:cNvPr id="225283" name="Picture 3" descr="buffer-overflow8"/>
          <p:cNvPicPr>
            <a:picLocks noChangeAspect="1" noChangeArrowheads="1"/>
          </p:cNvPicPr>
          <p:nvPr/>
        </p:nvPicPr>
        <p:blipFill>
          <a:blip r:embed="rId2" cstate="print"/>
          <a:srcRect/>
          <a:stretch>
            <a:fillRect/>
          </a:stretch>
        </p:blipFill>
        <p:spPr bwMode="auto">
          <a:xfrm>
            <a:off x="152400" y="1476375"/>
            <a:ext cx="8839200" cy="5238750"/>
          </a:xfrm>
          <a:prstGeom prst="rect">
            <a:avLst/>
          </a:prstGeom>
          <a:noFill/>
          <a:ln w="9525">
            <a:noFill/>
            <a:miter lim="800000"/>
            <a:headEnd/>
            <a:tailEnd/>
          </a:ln>
        </p:spPr>
      </p:pic>
    </p:spTree>
    <p:extLst>
      <p:ext uri="{BB962C8B-B14F-4D97-AF65-F5344CB8AC3E}">
        <p14:creationId xmlns:p14="http://schemas.microsoft.com/office/powerpoint/2010/main" val="174012252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smtClean="0"/>
              <a:t>Buffer Overflow</a:t>
            </a:r>
          </a:p>
        </p:txBody>
      </p:sp>
      <p:pic>
        <p:nvPicPr>
          <p:cNvPr id="226307" name="Picture 3" descr="buffer-overflow9"/>
          <p:cNvPicPr>
            <a:picLocks noChangeAspect="1" noChangeArrowheads="1"/>
          </p:cNvPicPr>
          <p:nvPr/>
        </p:nvPicPr>
        <p:blipFill>
          <a:blip r:embed="rId2" cstate="print"/>
          <a:srcRect/>
          <a:stretch>
            <a:fillRect/>
          </a:stretch>
        </p:blipFill>
        <p:spPr bwMode="auto">
          <a:xfrm>
            <a:off x="152400" y="1476375"/>
            <a:ext cx="8839200" cy="5238750"/>
          </a:xfrm>
          <a:prstGeom prst="rect">
            <a:avLst/>
          </a:prstGeom>
          <a:noFill/>
          <a:ln w="9525">
            <a:noFill/>
            <a:miter lim="800000"/>
            <a:headEnd/>
            <a:tailEnd/>
          </a:ln>
        </p:spPr>
      </p:pic>
    </p:spTree>
    <p:extLst>
      <p:ext uri="{BB962C8B-B14F-4D97-AF65-F5344CB8AC3E}">
        <p14:creationId xmlns:p14="http://schemas.microsoft.com/office/powerpoint/2010/main" val="391802628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smtClean="0"/>
              <a:t>Buffer Overflow</a:t>
            </a:r>
          </a:p>
        </p:txBody>
      </p:sp>
      <p:pic>
        <p:nvPicPr>
          <p:cNvPr id="227331" name="Picture 3" descr="buffer-overflow10"/>
          <p:cNvPicPr>
            <a:picLocks noChangeAspect="1" noChangeArrowheads="1"/>
          </p:cNvPicPr>
          <p:nvPr/>
        </p:nvPicPr>
        <p:blipFill>
          <a:blip r:embed="rId2" cstate="print"/>
          <a:srcRect/>
          <a:stretch>
            <a:fillRect/>
          </a:stretch>
        </p:blipFill>
        <p:spPr bwMode="auto">
          <a:xfrm>
            <a:off x="152400" y="1474788"/>
            <a:ext cx="8839200" cy="5240337"/>
          </a:xfrm>
          <a:prstGeom prst="rect">
            <a:avLst/>
          </a:prstGeom>
          <a:noFill/>
          <a:ln w="9525">
            <a:noFill/>
            <a:miter lim="800000"/>
            <a:headEnd/>
            <a:tailEnd/>
          </a:ln>
        </p:spPr>
      </p:pic>
    </p:spTree>
    <p:extLst>
      <p:ext uri="{BB962C8B-B14F-4D97-AF65-F5344CB8AC3E}">
        <p14:creationId xmlns:p14="http://schemas.microsoft.com/office/powerpoint/2010/main" val="401874410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Buffer Overflow </a:t>
            </a:r>
            <a:endParaRPr lang="en-US" dirty="0"/>
          </a:p>
        </p:txBody>
      </p:sp>
      <p:sp>
        <p:nvSpPr>
          <p:cNvPr id="3" name="Content Placeholder 2"/>
          <p:cNvSpPr>
            <a:spLocks noGrp="1"/>
          </p:cNvSpPr>
          <p:nvPr>
            <p:ph idx="1"/>
          </p:nvPr>
        </p:nvSpPr>
        <p:spPr/>
        <p:txBody>
          <a:bodyPr/>
          <a:lstStyle/>
          <a:p>
            <a:r>
              <a:rPr lang="en-US" smtClean="0"/>
              <a:t>The previous example as shown was closer to command injection.</a:t>
            </a:r>
          </a:p>
          <a:p>
            <a:r>
              <a:rPr lang="en-US" smtClean="0"/>
              <a:t>A real stack based buffer overflow  would replace the reboot command with the machine code to make the system reboot, as well as over writing the return pointer on the stack with the address of the inserted machine code that would reboot the computer.</a:t>
            </a:r>
            <a:endParaRPr lang="en-US" dirty="0" smtClean="0"/>
          </a:p>
        </p:txBody>
      </p:sp>
    </p:spTree>
    <p:extLst>
      <p:ext uri="{BB962C8B-B14F-4D97-AF65-F5344CB8AC3E}">
        <p14:creationId xmlns:p14="http://schemas.microsoft.com/office/powerpoint/2010/main" val="19104281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smtClean="0"/>
              <a:t>Session Contents</a:t>
            </a:r>
          </a:p>
        </p:txBody>
      </p:sp>
      <p:sp>
        <p:nvSpPr>
          <p:cNvPr id="3075" name="Rectangle 3"/>
          <p:cNvSpPr>
            <a:spLocks noGrp="1" noChangeArrowheads="1"/>
          </p:cNvSpPr>
          <p:nvPr>
            <p:ph idx="1"/>
          </p:nvPr>
        </p:nvSpPr>
        <p:spPr/>
        <p:txBody>
          <a:bodyPr>
            <a:normAutofit/>
          </a:bodyPr>
          <a:lstStyle/>
          <a:p>
            <a:r>
              <a:rPr lang="en-US" dirty="0"/>
              <a:t>This chapter presents the following: </a:t>
            </a:r>
          </a:p>
          <a:p>
            <a:pPr marL="457200" lvl="1" indent="0">
              <a:buNone/>
            </a:pPr>
            <a:r>
              <a:rPr lang="en-US" dirty="0" smtClean="0"/>
              <a:t>Common </a:t>
            </a:r>
            <a:r>
              <a:rPr lang="en-US" dirty="0"/>
              <a:t>software development issues • Software development life cycles • Secure software development approaches • Change control and configuration management • Programming language types • Database concepts and security issues • Expert systems and artificial intelligence • Malware types and </a:t>
            </a:r>
            <a:r>
              <a:rPr lang="en-US" dirty="0" smtClean="0"/>
              <a:t>attacks</a:t>
            </a:r>
            <a:endParaRPr lang="en-US" dirty="0"/>
          </a:p>
        </p:txBody>
      </p:sp>
    </p:spTree>
    <p:extLst>
      <p:ext uri="{BB962C8B-B14F-4D97-AF65-F5344CB8AC3E}">
        <p14:creationId xmlns:p14="http://schemas.microsoft.com/office/powerpoint/2010/main" val="241957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Buffer Overflows</a:t>
            </a:r>
            <a:endParaRPr lang="en-US" dirty="0"/>
          </a:p>
        </p:txBody>
      </p:sp>
      <p:sp>
        <p:nvSpPr>
          <p:cNvPr id="3" name="Content Placeholder 2"/>
          <p:cNvSpPr>
            <a:spLocks noGrp="1"/>
          </p:cNvSpPr>
          <p:nvPr>
            <p:ph idx="1"/>
          </p:nvPr>
        </p:nvSpPr>
        <p:spPr/>
        <p:txBody>
          <a:bodyPr/>
          <a:lstStyle/>
          <a:p>
            <a:r>
              <a:rPr lang="en-US" smtClean="0"/>
              <a:t>Common buffer overflow types</a:t>
            </a:r>
          </a:p>
          <a:p>
            <a:pPr lvl="1"/>
            <a:r>
              <a:rPr lang="en-US" smtClean="0"/>
              <a:t>Stack based</a:t>
            </a:r>
          </a:p>
          <a:p>
            <a:pPr lvl="1"/>
            <a:r>
              <a:rPr lang="en-US" smtClean="0"/>
              <a:t>Heap based</a:t>
            </a:r>
            <a:endParaRPr lang="en-US" dirty="0" smtClean="0"/>
          </a:p>
        </p:txBody>
      </p:sp>
    </p:spTree>
    <p:extLst>
      <p:ext uri="{BB962C8B-B14F-4D97-AF65-F5344CB8AC3E}">
        <p14:creationId xmlns:p14="http://schemas.microsoft.com/office/powerpoint/2010/main" val="138321506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r>
              <a:rPr lang="en-US" smtClean="0"/>
              <a:t>Buffer Overflow</a:t>
            </a:r>
          </a:p>
        </p:txBody>
      </p:sp>
      <p:sp>
        <p:nvSpPr>
          <p:cNvPr id="228355" name="Rectangle 3"/>
          <p:cNvSpPr>
            <a:spLocks noGrp="1" noChangeArrowheads="1"/>
          </p:cNvSpPr>
          <p:nvPr>
            <p:ph idx="1"/>
          </p:nvPr>
        </p:nvSpPr>
        <p:spPr/>
        <p:txBody>
          <a:bodyPr/>
          <a:lstStyle/>
          <a:p>
            <a:r>
              <a:rPr lang="en-US" smtClean="0"/>
              <a:t>Best Defense against buffer Overflows</a:t>
            </a:r>
          </a:p>
          <a:p>
            <a:r>
              <a:rPr lang="en-US" smtClean="0"/>
              <a:t>Educate software engineers with secure coding practices including input validation</a:t>
            </a:r>
          </a:p>
          <a:p>
            <a:r>
              <a:rPr lang="en-US" smtClean="0"/>
              <a:t>Patching and making sure code is latest version (systems administrators)</a:t>
            </a:r>
          </a:p>
          <a:p>
            <a:endParaRPr lang="en-US" dirty="0" smtClean="0"/>
          </a:p>
        </p:txBody>
      </p:sp>
    </p:spTree>
    <p:extLst>
      <p:ext uri="{BB962C8B-B14F-4D97-AF65-F5344CB8AC3E}">
        <p14:creationId xmlns:p14="http://schemas.microsoft.com/office/powerpoint/2010/main" val="237245690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r>
              <a:rPr lang="en-US" smtClean="0"/>
              <a:t>Buffer Overflow</a:t>
            </a:r>
          </a:p>
        </p:txBody>
      </p:sp>
      <p:sp>
        <p:nvSpPr>
          <p:cNvPr id="228355" name="Rectangle 3"/>
          <p:cNvSpPr>
            <a:spLocks noGrp="1" noChangeArrowheads="1"/>
          </p:cNvSpPr>
          <p:nvPr>
            <p:ph idx="1"/>
          </p:nvPr>
        </p:nvSpPr>
        <p:spPr/>
        <p:txBody>
          <a:bodyPr/>
          <a:lstStyle/>
          <a:p>
            <a:r>
              <a:rPr lang="en-US" smtClean="0"/>
              <a:t>Buffer overflow defense unlikey to be seen on the exam.</a:t>
            </a:r>
          </a:p>
          <a:p>
            <a:r>
              <a:rPr lang="en-US" smtClean="0"/>
              <a:t>Stack Canaries (compilers)</a:t>
            </a:r>
          </a:p>
          <a:p>
            <a:r>
              <a:rPr lang="en-US" smtClean="0"/>
              <a:t>Non-executable stack and non-executable memory sections </a:t>
            </a:r>
          </a:p>
          <a:p>
            <a:pPr lvl="1"/>
            <a:r>
              <a:rPr lang="en-US" smtClean="0"/>
              <a:t>NX bit</a:t>
            </a:r>
          </a:p>
          <a:p>
            <a:pPr lvl="1"/>
            <a:r>
              <a:rPr lang="en-US" smtClean="0"/>
              <a:t>DEP</a:t>
            </a:r>
          </a:p>
          <a:p>
            <a:r>
              <a:rPr lang="en-US" smtClean="0"/>
              <a:t>Address Space Layout Randomization (ASLR)</a:t>
            </a:r>
          </a:p>
          <a:p>
            <a:endParaRPr lang="en-US" smtClean="0"/>
          </a:p>
          <a:p>
            <a:endParaRPr lang="en-US" dirty="0" smtClean="0"/>
          </a:p>
        </p:txBody>
      </p:sp>
    </p:spTree>
    <p:extLst>
      <p:ext uri="{BB962C8B-B14F-4D97-AF65-F5344CB8AC3E}">
        <p14:creationId xmlns:p14="http://schemas.microsoft.com/office/powerpoint/2010/main" val="1325387646"/>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normAutofit/>
          </a:bodyPr>
          <a:lstStyle/>
          <a:p>
            <a:r>
              <a:rPr lang="en-US" dirty="0" smtClean="0"/>
              <a:t>Maintenance Hooks  </a:t>
            </a:r>
          </a:p>
        </p:txBody>
      </p:sp>
      <p:sp>
        <p:nvSpPr>
          <p:cNvPr id="243715" name="Rectangle 3"/>
          <p:cNvSpPr>
            <a:spLocks noGrp="1" noChangeArrowheads="1"/>
          </p:cNvSpPr>
          <p:nvPr>
            <p:ph idx="1"/>
          </p:nvPr>
        </p:nvSpPr>
        <p:spPr/>
        <p:txBody>
          <a:bodyPr/>
          <a:lstStyle/>
          <a:p>
            <a:r>
              <a:rPr lang="en-US" smtClean="0"/>
              <a:t>A backdoor that software developers put into the code so they can easily access a system for the purpose of troubleshooting.</a:t>
            </a:r>
          </a:p>
          <a:p>
            <a:endParaRPr lang="en-US" smtClean="0"/>
          </a:p>
          <a:p>
            <a:r>
              <a:rPr lang="en-US" smtClean="0"/>
              <a:t>Countermeasures</a:t>
            </a:r>
          </a:p>
          <a:p>
            <a:pPr lvl="1"/>
            <a:r>
              <a:rPr lang="en-US" smtClean="0"/>
              <a:t>Code reviews by 3rd parties, if source code is available</a:t>
            </a:r>
          </a:p>
          <a:p>
            <a:pPr lvl="1"/>
            <a:r>
              <a:rPr lang="en-US" smtClean="0"/>
              <a:t>Use an IDS system to detect backdoors/maintenance hook usage</a:t>
            </a:r>
          </a:p>
          <a:p>
            <a:pPr lvl="1"/>
            <a:r>
              <a:rPr lang="en-US" smtClean="0"/>
              <a:t>Auditing (same as above)</a:t>
            </a:r>
            <a:endParaRPr lang="en-US" dirty="0" smtClean="0"/>
          </a:p>
        </p:txBody>
      </p:sp>
    </p:spTree>
    <p:extLst>
      <p:ext uri="{BB962C8B-B14F-4D97-AF65-F5344CB8AC3E}">
        <p14:creationId xmlns:p14="http://schemas.microsoft.com/office/powerpoint/2010/main" val="269847224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r>
              <a:rPr lang="en-US" dirty="0" smtClean="0"/>
              <a:t>Time of Check/Time of Use Attack  </a:t>
            </a:r>
          </a:p>
        </p:txBody>
      </p:sp>
      <p:sp>
        <p:nvSpPr>
          <p:cNvPr id="244739" name="Rectangle 3"/>
          <p:cNvSpPr>
            <a:spLocks noGrp="1" noChangeArrowheads="1"/>
          </p:cNvSpPr>
          <p:nvPr>
            <p:ph idx="1"/>
          </p:nvPr>
        </p:nvSpPr>
        <p:spPr/>
        <p:txBody>
          <a:bodyPr>
            <a:normAutofit fontScale="92500" lnSpcReduction="10000"/>
          </a:bodyPr>
          <a:lstStyle/>
          <a:p>
            <a:r>
              <a:rPr lang="en-US" smtClean="0"/>
              <a:t>A situation where the outcome of a command or processes are dependant on when certain steps are done.</a:t>
            </a:r>
          </a:p>
          <a:p>
            <a:endParaRPr lang="en-US" smtClean="0"/>
          </a:p>
          <a:p>
            <a:r>
              <a:rPr lang="en-US" smtClean="0"/>
              <a:t>Example. </a:t>
            </a:r>
          </a:p>
          <a:p>
            <a:r>
              <a:rPr lang="en-US" smtClean="0"/>
              <a:t>Imagine I have $50.00 in an online gambling account. I say “bet all that’s in my account” on a football game tonight. After I place the bet I insert an additional $500.00 to my account. If for some reason that deposit gets in before the bet goes though, I might end up betting $550.00 when I only meant to bet $50.00</a:t>
            </a:r>
            <a:endParaRPr lang="en-US" dirty="0" smtClean="0"/>
          </a:p>
        </p:txBody>
      </p:sp>
    </p:spTree>
    <p:extLst>
      <p:ext uri="{BB962C8B-B14F-4D97-AF65-F5344CB8AC3E}">
        <p14:creationId xmlns:p14="http://schemas.microsoft.com/office/powerpoint/2010/main" val="284901925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dirty="0" smtClean="0"/>
              <a:t>Time of Check/Time of Use Attack  </a:t>
            </a:r>
          </a:p>
        </p:txBody>
      </p:sp>
      <p:sp>
        <p:nvSpPr>
          <p:cNvPr id="245763" name="Rectangle 3"/>
          <p:cNvSpPr>
            <a:spLocks noGrp="1" noChangeArrowheads="1"/>
          </p:cNvSpPr>
          <p:nvPr>
            <p:ph idx="1"/>
          </p:nvPr>
        </p:nvSpPr>
        <p:spPr/>
        <p:txBody>
          <a:bodyPr/>
          <a:lstStyle/>
          <a:p>
            <a:r>
              <a:rPr lang="en-US" smtClean="0"/>
              <a:t>Countermeasures</a:t>
            </a:r>
          </a:p>
          <a:p>
            <a:pPr lvl="1"/>
            <a:r>
              <a:rPr lang="en-US" smtClean="0"/>
              <a:t>Do not split up critical tasks into pieces (make transactions atomic</a:t>
            </a:r>
          </a:p>
          <a:p>
            <a:pPr lvl="1"/>
            <a:r>
              <a:rPr lang="en-US" smtClean="0"/>
              <a:t>Lock out resource access to new operations while a current operation is running. </a:t>
            </a:r>
          </a:p>
          <a:p>
            <a:pPr lvl="2"/>
            <a:r>
              <a:rPr lang="en-US" smtClean="0"/>
              <a:t>Basic database concept of transactions</a:t>
            </a:r>
          </a:p>
          <a:p>
            <a:endParaRPr lang="en-US" smtClean="0"/>
          </a:p>
          <a:p>
            <a:r>
              <a:rPr lang="en-US" smtClean="0"/>
              <a:t>Race conditions are a time of ToC/ToU attack.</a:t>
            </a:r>
            <a:endParaRPr lang="en-US" dirty="0" smtClean="0"/>
          </a:p>
        </p:txBody>
      </p:sp>
    </p:spTree>
    <p:extLst>
      <p:ext uri="{BB962C8B-B14F-4D97-AF65-F5344CB8AC3E}">
        <p14:creationId xmlns:p14="http://schemas.microsoft.com/office/powerpoint/2010/main" val="3240916297"/>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4"/>
          <p:cNvSpPr>
            <a:spLocks noGrp="1" noChangeArrowheads="1"/>
          </p:cNvSpPr>
          <p:nvPr>
            <p:ph type="ctrTitle"/>
          </p:nvPr>
        </p:nvSpPr>
        <p:spPr/>
        <p:txBody>
          <a:bodyPr/>
          <a:lstStyle/>
          <a:p>
            <a:r>
              <a:rPr lang="en-US" smtClean="0"/>
              <a:t>Patch Management</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72514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smtClean="0"/>
              <a:t>Patch management</a:t>
            </a:r>
          </a:p>
        </p:txBody>
      </p:sp>
      <p:sp>
        <p:nvSpPr>
          <p:cNvPr id="131075" name="Rectangle 3"/>
          <p:cNvSpPr>
            <a:spLocks noGrp="1" noChangeArrowheads="1"/>
          </p:cNvSpPr>
          <p:nvPr>
            <p:ph idx="1"/>
          </p:nvPr>
        </p:nvSpPr>
        <p:spPr/>
        <p:txBody>
          <a:bodyPr/>
          <a:lstStyle/>
          <a:p>
            <a:pPr>
              <a:buNone/>
            </a:pPr>
            <a:r>
              <a:rPr lang="en-US" dirty="0" smtClean="0"/>
              <a:t>Systems must be constantly updated/patched. There should be a process to handle applying patches and system updates. This is called a “Patch management process” and the goal is to introduce patches in a controlled and tested fashion and to have a rollback plan. Patch management follows a 6 step methodology.</a:t>
            </a:r>
          </a:p>
        </p:txBody>
      </p:sp>
    </p:spTree>
    <p:extLst>
      <p:ext uri="{BB962C8B-B14F-4D97-AF65-F5344CB8AC3E}">
        <p14:creationId xmlns:p14="http://schemas.microsoft.com/office/powerpoint/2010/main" val="3488861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Final Thoughts</a:t>
            </a:r>
            <a:endParaRPr lang="en-US" dirty="0"/>
          </a:p>
        </p:txBody>
      </p:sp>
      <p:sp>
        <p:nvSpPr>
          <p:cNvPr id="5" name="Subtitle 4"/>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218</a:t>
            </a:fld>
            <a:endParaRPr lang="en-US" dirty="0"/>
          </a:p>
        </p:txBody>
      </p:sp>
    </p:spTree>
    <p:extLst>
      <p:ext uri="{BB962C8B-B14F-4D97-AF65-F5344CB8AC3E}">
        <p14:creationId xmlns:p14="http://schemas.microsoft.com/office/powerpoint/2010/main" val="4167697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219</a:t>
            </a:fld>
            <a:endParaRPr lang="en-US" dirty="0"/>
          </a:p>
        </p:txBody>
      </p:sp>
      <p:sp>
        <p:nvSpPr>
          <p:cNvPr id="3" name="Title 2"/>
          <p:cNvSpPr>
            <a:spLocks noGrp="1"/>
          </p:cNvSpPr>
          <p:nvPr>
            <p:ph type="title"/>
          </p:nvPr>
        </p:nvSpPr>
        <p:spPr/>
        <p:txBody>
          <a:bodyPr/>
          <a:lstStyle/>
          <a:p>
            <a:r>
              <a:rPr lang="en-US" dirty="0" smtClean="0"/>
              <a:t>Final Thoughts</a:t>
            </a:r>
            <a:endParaRPr lang="en-US" dirty="0"/>
          </a:p>
        </p:txBody>
      </p:sp>
      <p:sp>
        <p:nvSpPr>
          <p:cNvPr id="4" name="Content Placeholder 3"/>
          <p:cNvSpPr>
            <a:spLocks noGrp="1"/>
          </p:cNvSpPr>
          <p:nvPr>
            <p:ph idx="1"/>
          </p:nvPr>
        </p:nvSpPr>
        <p:spPr/>
        <p:txBody>
          <a:bodyPr>
            <a:normAutofit/>
          </a:bodyPr>
          <a:lstStyle/>
          <a:p>
            <a:r>
              <a:rPr lang="en-US" sz="2000" dirty="0" smtClean="0"/>
              <a:t> </a:t>
            </a:r>
            <a:endParaRPr lang="en-US" sz="2000" dirty="0"/>
          </a:p>
        </p:txBody>
      </p:sp>
    </p:spTree>
    <p:extLst>
      <p:ext uri="{BB962C8B-B14F-4D97-AF65-F5344CB8AC3E}">
        <p14:creationId xmlns:p14="http://schemas.microsoft.com/office/powerpoint/2010/main" val="4048137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Chris's View</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822585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220</a:t>
            </a:fld>
            <a:endParaRPr lang="en-US"/>
          </a:p>
        </p:txBody>
      </p:sp>
      <p:sp>
        <p:nvSpPr>
          <p:cNvPr id="3" name="Title 2"/>
          <p:cNvSpPr>
            <a:spLocks noGrp="1"/>
          </p:cNvSpPr>
          <p:nvPr>
            <p:ph type="title"/>
          </p:nvPr>
        </p:nvSpPr>
        <p:spPr/>
        <p:txBody>
          <a:bodyPr/>
          <a:lstStyle/>
          <a:p>
            <a:r>
              <a:rPr lang="en-US" dirty="0" smtClean="0"/>
              <a:t>From Authorities to Audits</a:t>
            </a:r>
            <a:endParaRPr lang="en-US" dirty="0"/>
          </a:p>
        </p:txBody>
      </p:sp>
      <p:pic>
        <p:nvPicPr>
          <p:cNvPr id="5" name="Picture 4"/>
          <p:cNvPicPr>
            <a:picLocks noChangeAspect="1"/>
          </p:cNvPicPr>
          <p:nvPr/>
        </p:nvPicPr>
        <p:blipFill>
          <a:blip r:embed="rId3"/>
          <a:stretch>
            <a:fillRect/>
          </a:stretch>
        </p:blipFill>
        <p:spPr>
          <a:xfrm>
            <a:off x="234408" y="4038600"/>
            <a:ext cx="8757192" cy="1742050"/>
          </a:xfrm>
          <a:prstGeom prst="rect">
            <a:avLst/>
          </a:prstGeom>
        </p:spPr>
      </p:pic>
      <p:grpSp>
        <p:nvGrpSpPr>
          <p:cNvPr id="91" name="Group 90"/>
          <p:cNvGrpSpPr/>
          <p:nvPr/>
        </p:nvGrpSpPr>
        <p:grpSpPr>
          <a:xfrm>
            <a:off x="190500" y="1698590"/>
            <a:ext cx="8763000" cy="1567915"/>
            <a:chOff x="3048000" y="1143000"/>
            <a:chExt cx="8763000" cy="1567915"/>
          </a:xfrm>
        </p:grpSpPr>
        <p:grpSp>
          <p:nvGrpSpPr>
            <p:cNvPr id="92" name="Group 91"/>
            <p:cNvGrpSpPr/>
            <p:nvPr/>
          </p:nvGrpSpPr>
          <p:grpSpPr>
            <a:xfrm>
              <a:off x="3048000" y="1143000"/>
              <a:ext cx="8763000" cy="1567915"/>
              <a:chOff x="3048000" y="1143000"/>
              <a:chExt cx="8763000" cy="1567915"/>
            </a:xfrm>
          </p:grpSpPr>
          <p:sp>
            <p:nvSpPr>
              <p:cNvPr id="96" name="Right Arrow 119"/>
              <p:cNvSpPr/>
              <p:nvPr/>
            </p:nvSpPr>
            <p:spPr>
              <a:xfrm>
                <a:off x="3048000" y="1618488"/>
                <a:ext cx="8763000" cy="1092427"/>
              </a:xfrm>
              <a:prstGeom prst="rect">
                <a:avLst/>
              </a:prstGeom>
              <a:gradFill flip="none" rotWithShape="1">
                <a:gsLst>
                  <a:gs pos="0">
                    <a:srgbClr val="387C2C">
                      <a:alpha val="0"/>
                    </a:srgbClr>
                  </a:gs>
                  <a:gs pos="95000">
                    <a:srgbClr val="387C2C">
                      <a:alpha val="0"/>
                    </a:srgbClr>
                  </a:gs>
                  <a:gs pos="100000">
                    <a:srgbClr val="387C2C"/>
                  </a:gs>
                </a:gsLst>
                <a:lin ang="16200000" scaled="1"/>
                <a:tileRect/>
              </a:gradFill>
              <a:ln w="9525" cap="flat" cmpd="sng" algn="ctr">
                <a:gradFill flip="none" rotWithShape="1">
                  <a:gsLst>
                    <a:gs pos="12000">
                      <a:srgbClr val="0095D3">
                        <a:lumMod val="5000"/>
                        <a:lumOff val="95000"/>
                        <a:alpha val="0"/>
                      </a:srgbClr>
                    </a:gs>
                    <a:gs pos="53000">
                      <a:srgbClr val="387C2C"/>
                    </a:gs>
                    <a:gs pos="100000">
                      <a:srgbClr val="387C2C">
                        <a:lumMod val="50000"/>
                      </a:srgbClr>
                    </a:gs>
                  </a:gsLst>
                  <a:lin ang="16200000" scaled="1"/>
                  <a:tileRect/>
                </a:gra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rial"/>
                  <a:ea typeface="+mn-ea"/>
                  <a:cs typeface="+mn-cs"/>
                </a:endParaRPr>
              </a:p>
            </p:txBody>
          </p:sp>
          <p:grpSp>
            <p:nvGrpSpPr>
              <p:cNvPr id="97" name="Group 96"/>
              <p:cNvGrpSpPr/>
              <p:nvPr/>
            </p:nvGrpSpPr>
            <p:grpSpPr>
              <a:xfrm>
                <a:off x="3100783" y="1143000"/>
                <a:ext cx="498706" cy="429971"/>
                <a:chOff x="567400" y="1327559"/>
                <a:chExt cx="663778" cy="572292"/>
              </a:xfrm>
              <a:solidFill>
                <a:srgbClr val="387C2C"/>
              </a:solidFill>
              <a:scene3d>
                <a:camera prst="orthographicFront">
                  <a:rot lat="0" lon="0" rev="0"/>
                </a:camera>
                <a:lightRig rig="glow" dir="t">
                  <a:rot lat="0" lon="0" rev="14100000"/>
                </a:lightRig>
              </a:scene3d>
            </p:grpSpPr>
            <p:sp>
              <p:nvSpPr>
                <p:cNvPr id="98" name="Hexagon 97"/>
                <p:cNvSpPr/>
                <p:nvPr/>
              </p:nvSpPr>
              <p:spPr>
                <a:xfrm>
                  <a:off x="567400" y="1327559"/>
                  <a:ext cx="663778" cy="572292"/>
                </a:xfrm>
                <a:prstGeom prst="hexagon">
                  <a:avLst>
                    <a:gd name="adj" fmla="val 25000"/>
                    <a:gd name="vf" fmla="val 115470"/>
                  </a:avLst>
                </a:prstGeom>
                <a:grpFill/>
                <a:ln w="9525" cap="flat" cmpd="sng" algn="ctr">
                  <a:noFill/>
                  <a:prstDash val="solid"/>
                </a:ln>
                <a:effectLst>
                  <a:reflection blurRad="6350" stA="52000" endA="300" endPos="35000" dir="5400000" sy="-100000" algn="bl" rotWithShape="0"/>
                </a:effectLst>
                <a:sp3d prstMaterial="softEdge">
                  <a:bevelT w="127000" prst="artDeco"/>
                </a:sp3d>
              </p:spPr>
            </p:sp>
            <p:sp>
              <p:nvSpPr>
                <p:cNvPr id="99" name="Hexagon 4"/>
                <p:cNvSpPr/>
                <p:nvPr/>
              </p:nvSpPr>
              <p:spPr>
                <a:xfrm>
                  <a:off x="670406" y="1416368"/>
                  <a:ext cx="457766" cy="394674"/>
                </a:xfrm>
                <a:prstGeom prst="rect">
                  <a:avLst/>
                </a:prstGeom>
                <a:noFill/>
                <a:ln>
                  <a:noFill/>
                </a:ln>
                <a:effectLst/>
                <a:sp3d/>
              </p:spPr>
              <p:txBody>
                <a:bodyPr spcFirstLastPara="0" vert="horz" wrap="square" lIns="0" tIns="31750" rIns="0" bIns="31750" numCol="1" spcCol="1270" anchor="ctr" anchorCtr="0">
                  <a:noAutofit/>
                </a:bodyPr>
                <a:lstStyle/>
                <a:p>
                  <a:pPr marL="0" marR="0" lvl="0" indent="0" algn="ctr" defTabSz="1111250" eaLnBrk="1" fontAlgn="auto" latinLnBrk="0" hangingPunct="1">
                    <a:lnSpc>
                      <a:spcPct val="90000"/>
                    </a:lnSpc>
                    <a:spcBef>
                      <a:spcPct val="0"/>
                    </a:spcBef>
                    <a:spcAft>
                      <a:spcPct val="35000"/>
                    </a:spcAft>
                    <a:buClrTx/>
                    <a:buSzTx/>
                    <a:buFontTx/>
                    <a:buNone/>
                    <a:tabLst/>
                    <a:defRPr/>
                  </a:pPr>
                  <a:r>
                    <a:rPr kumimoji="0" lang="en-US" sz="1600" b="1" i="0" u="none" strike="noStrike" kern="0" cap="none" spc="0" normalizeH="0" baseline="0" noProof="0" dirty="0" smtClean="0">
                      <a:ln>
                        <a:noFill/>
                      </a:ln>
                      <a:solidFill>
                        <a:prstClr val="white"/>
                      </a:solidFill>
                      <a:effectLst/>
                      <a:uLnTx/>
                      <a:uFillTx/>
                      <a:latin typeface="Arial"/>
                      <a:ea typeface="+mn-ea"/>
                      <a:cs typeface="+mn-cs"/>
                    </a:rPr>
                    <a:t>G</a:t>
                  </a:r>
                </a:p>
              </p:txBody>
            </p:sp>
          </p:grpSp>
        </p:grpSp>
        <p:grpSp>
          <p:nvGrpSpPr>
            <p:cNvPr id="93" name="Group 92"/>
            <p:cNvGrpSpPr/>
            <p:nvPr/>
          </p:nvGrpSpPr>
          <p:grpSpPr>
            <a:xfrm>
              <a:off x="3718560" y="1193678"/>
              <a:ext cx="8016240" cy="328615"/>
              <a:chOff x="3718560" y="1193678"/>
              <a:chExt cx="7089573" cy="328615"/>
            </a:xfrm>
          </p:grpSpPr>
          <p:sp>
            <p:nvSpPr>
              <p:cNvPr id="94" name="Rectangle 93"/>
              <p:cNvSpPr/>
              <p:nvPr/>
            </p:nvSpPr>
            <p:spPr>
              <a:xfrm>
                <a:off x="3718560" y="1193678"/>
                <a:ext cx="5135223" cy="328615"/>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717074">
                        <a:lumMod val="75000"/>
                      </a:srgbClr>
                    </a:solidFill>
                    <a:effectLst/>
                    <a:uLnTx/>
                    <a:uFillTx/>
                    <a:latin typeface="Arial"/>
                    <a:ea typeface="+mn-ea"/>
                    <a:cs typeface="+mn-cs"/>
                  </a:rPr>
                  <a:t>Maturity</a:t>
                </a:r>
                <a:r>
                  <a:rPr kumimoji="0" lang="en-US" sz="1400" b="0" i="0" u="none" strike="noStrike" kern="0" cap="none" spc="0" normalizeH="0" baseline="0" noProof="0" dirty="0" smtClean="0">
                    <a:ln>
                      <a:noFill/>
                    </a:ln>
                    <a:solidFill>
                      <a:srgbClr val="717074">
                        <a:lumMod val="75000"/>
                      </a:srgbClr>
                    </a:solidFill>
                    <a:effectLst/>
                    <a:uLnTx/>
                    <a:uFillTx/>
                    <a:latin typeface="Arial"/>
                    <a:ea typeface="+mn-ea"/>
                    <a:cs typeface="+mn-cs"/>
                  </a:rPr>
                  <a:t> – maintain over time, preserve operations</a:t>
                </a:r>
              </a:p>
            </p:txBody>
          </p:sp>
          <p:sp>
            <p:nvSpPr>
              <p:cNvPr id="95" name="Rectangle 94"/>
              <p:cNvSpPr/>
              <p:nvPr/>
            </p:nvSpPr>
            <p:spPr>
              <a:xfrm>
                <a:off x="8988566" y="1193678"/>
                <a:ext cx="1819567" cy="328615"/>
              </a:xfrm>
              <a:prstGeom prst="rect">
                <a:avLst/>
              </a:prstGeom>
              <a:solidFill>
                <a:srgbClr val="387C2C"/>
              </a:solidFill>
              <a:ln w="9525" cap="flat" cmpd="sng" algn="ctr">
                <a:noFill/>
                <a:prstDash val="solid"/>
              </a:ln>
              <a:effectLst/>
              <a:sp3d prstMaterial="softEdge">
                <a:bevelT w="127000" prst="artDeco"/>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Arial"/>
                    <a:ea typeface="+mn-ea"/>
                    <a:cs typeface="+mn-cs"/>
                  </a:rPr>
                  <a:t>Stakeholder-Driven</a:t>
                </a:r>
                <a:endParaRPr kumimoji="0" lang="en-US" sz="1400" b="0" i="0" u="none" strike="noStrike" kern="0" cap="none" spc="0" normalizeH="0" baseline="0" noProof="0" dirty="0" smtClean="0">
                  <a:ln>
                    <a:noFill/>
                  </a:ln>
                  <a:solidFill>
                    <a:prstClr val="white"/>
                  </a:solidFill>
                  <a:effectLst/>
                  <a:uLnTx/>
                  <a:uFillTx/>
                  <a:latin typeface="Arial"/>
                  <a:ea typeface="+mn-ea"/>
                  <a:cs typeface="+mn-cs"/>
                </a:endParaRPr>
              </a:p>
            </p:txBody>
          </p:sp>
        </p:grpSp>
      </p:grpSp>
      <p:grpSp>
        <p:nvGrpSpPr>
          <p:cNvPr id="100" name="Group 99"/>
          <p:cNvGrpSpPr/>
          <p:nvPr/>
        </p:nvGrpSpPr>
        <p:grpSpPr>
          <a:xfrm>
            <a:off x="243283" y="2264258"/>
            <a:ext cx="8634017" cy="429971"/>
            <a:chOff x="3100783" y="1708668"/>
            <a:chExt cx="8634017" cy="429971"/>
          </a:xfrm>
        </p:grpSpPr>
        <p:grpSp>
          <p:nvGrpSpPr>
            <p:cNvPr id="101" name="Group 100"/>
            <p:cNvGrpSpPr/>
            <p:nvPr/>
          </p:nvGrpSpPr>
          <p:grpSpPr>
            <a:xfrm>
              <a:off x="3100783" y="1708668"/>
              <a:ext cx="498706" cy="429971"/>
              <a:chOff x="1132911" y="1013365"/>
              <a:chExt cx="663778" cy="572292"/>
            </a:xfrm>
            <a:solidFill>
              <a:srgbClr val="820024"/>
            </a:solidFill>
            <a:scene3d>
              <a:camera prst="orthographicFront">
                <a:rot lat="0" lon="0" rev="0"/>
              </a:camera>
              <a:lightRig rig="glow" dir="t">
                <a:rot lat="0" lon="0" rev="14100000"/>
              </a:lightRig>
            </a:scene3d>
          </p:grpSpPr>
          <p:sp>
            <p:nvSpPr>
              <p:cNvPr id="105" name="Hexagon 104"/>
              <p:cNvSpPr/>
              <p:nvPr/>
            </p:nvSpPr>
            <p:spPr>
              <a:xfrm>
                <a:off x="1132911" y="1013365"/>
                <a:ext cx="663778" cy="572292"/>
              </a:xfrm>
              <a:prstGeom prst="hexagon">
                <a:avLst>
                  <a:gd name="adj" fmla="val 25000"/>
                  <a:gd name="vf" fmla="val 115470"/>
                </a:avLst>
              </a:prstGeom>
              <a:solidFill>
                <a:srgbClr val="9E3039"/>
              </a:solidFill>
              <a:ln w="9525" cap="flat" cmpd="sng" algn="ctr">
                <a:noFill/>
                <a:prstDash val="solid"/>
              </a:ln>
              <a:effectLst>
                <a:reflection blurRad="6350" stA="52000" endA="300" endPos="35000" dir="5400000" sy="-100000" algn="bl" rotWithShape="0"/>
              </a:effectLst>
              <a:sp3d prstMaterial="softEdge">
                <a:bevelT w="127000" prst="artDeco"/>
              </a:sp3d>
            </p:spPr>
          </p:sp>
          <p:sp>
            <p:nvSpPr>
              <p:cNvPr id="106" name="Hexagon 4"/>
              <p:cNvSpPr/>
              <p:nvPr/>
            </p:nvSpPr>
            <p:spPr>
              <a:xfrm>
                <a:off x="1235917" y="1102174"/>
                <a:ext cx="457766" cy="394674"/>
              </a:xfrm>
              <a:prstGeom prst="rect">
                <a:avLst/>
              </a:prstGeom>
              <a:noFill/>
              <a:ln>
                <a:noFill/>
              </a:ln>
              <a:effectLst/>
              <a:sp3d/>
            </p:spPr>
            <p:txBody>
              <a:bodyPr spcFirstLastPara="0" vert="horz" wrap="square" lIns="0" tIns="31750" rIns="0" bIns="31750" numCol="1" spcCol="1270" anchor="ctr" anchorCtr="0">
                <a:noAutofit/>
              </a:bodyPr>
              <a:lstStyle/>
              <a:p>
                <a:pPr marL="0" marR="0" lvl="0" indent="0" algn="ctr" defTabSz="1111250" eaLnBrk="1" fontAlgn="auto" latinLnBrk="0" hangingPunct="1">
                  <a:lnSpc>
                    <a:spcPct val="90000"/>
                  </a:lnSpc>
                  <a:spcBef>
                    <a:spcPct val="0"/>
                  </a:spcBef>
                  <a:spcAft>
                    <a:spcPct val="35000"/>
                  </a:spcAft>
                  <a:buClrTx/>
                  <a:buSzTx/>
                  <a:buFontTx/>
                  <a:buNone/>
                  <a:tabLst/>
                  <a:defRPr/>
                </a:pPr>
                <a:r>
                  <a:rPr kumimoji="0" lang="en-US" sz="1600" b="1" i="0" u="none" strike="noStrike" kern="0" cap="none" spc="0" normalizeH="0" baseline="0" noProof="0" smtClean="0">
                    <a:ln>
                      <a:noFill/>
                    </a:ln>
                    <a:solidFill>
                      <a:prstClr val="white"/>
                    </a:solidFill>
                    <a:effectLst/>
                    <a:uLnTx/>
                    <a:uFillTx/>
                    <a:latin typeface="Arial"/>
                    <a:ea typeface="+mn-ea"/>
                    <a:cs typeface="+mn-cs"/>
                  </a:rPr>
                  <a:t>R</a:t>
                </a:r>
                <a:endParaRPr kumimoji="0" lang="en-US" sz="1600" b="1" i="0" u="none" strike="noStrike" kern="0" cap="none" spc="0" normalizeH="0" baseline="0" noProof="0" dirty="0" smtClean="0">
                  <a:ln>
                    <a:noFill/>
                  </a:ln>
                  <a:solidFill>
                    <a:prstClr val="white"/>
                  </a:solidFill>
                  <a:effectLst/>
                  <a:uLnTx/>
                  <a:uFillTx/>
                  <a:latin typeface="Arial"/>
                  <a:ea typeface="+mn-ea"/>
                  <a:cs typeface="+mn-cs"/>
                </a:endParaRPr>
              </a:p>
            </p:txBody>
          </p:sp>
        </p:grpSp>
        <p:grpSp>
          <p:nvGrpSpPr>
            <p:cNvPr id="102" name="Group 101"/>
            <p:cNvGrpSpPr/>
            <p:nvPr/>
          </p:nvGrpSpPr>
          <p:grpSpPr>
            <a:xfrm>
              <a:off x="3718560" y="1765352"/>
              <a:ext cx="8016240" cy="328615"/>
              <a:chOff x="3718560" y="1765352"/>
              <a:chExt cx="7089573" cy="328615"/>
            </a:xfrm>
          </p:grpSpPr>
          <p:sp>
            <p:nvSpPr>
              <p:cNvPr id="103" name="Rectangle 102"/>
              <p:cNvSpPr/>
              <p:nvPr/>
            </p:nvSpPr>
            <p:spPr>
              <a:xfrm>
                <a:off x="3718560" y="1765352"/>
                <a:ext cx="5135223" cy="328615"/>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717074">
                        <a:lumMod val="75000"/>
                      </a:srgbClr>
                    </a:solidFill>
                    <a:effectLst/>
                    <a:uLnTx/>
                    <a:uFillTx/>
                    <a:latin typeface="Arial"/>
                    <a:ea typeface="+mn-ea"/>
                    <a:cs typeface="+mn-cs"/>
                  </a:rPr>
                  <a:t>Business Requirements </a:t>
                </a:r>
                <a:r>
                  <a:rPr kumimoji="0" lang="en-US" sz="1400" b="0" i="0" u="none" strike="noStrike" kern="0" cap="none" spc="0" normalizeH="0" baseline="0" noProof="0" dirty="0" smtClean="0">
                    <a:ln>
                      <a:noFill/>
                    </a:ln>
                    <a:solidFill>
                      <a:srgbClr val="717074">
                        <a:lumMod val="75000"/>
                      </a:srgbClr>
                    </a:solidFill>
                    <a:effectLst/>
                    <a:uLnTx/>
                    <a:uFillTx/>
                    <a:latin typeface="Arial"/>
                    <a:ea typeface="+mn-ea"/>
                    <a:cs typeface="+mn-cs"/>
                  </a:rPr>
                  <a:t>– prevent compromise, data loss, downtime</a:t>
                </a:r>
              </a:p>
            </p:txBody>
          </p:sp>
          <p:sp>
            <p:nvSpPr>
              <p:cNvPr id="104" name="Rectangle 103"/>
              <p:cNvSpPr/>
              <p:nvPr/>
            </p:nvSpPr>
            <p:spPr>
              <a:xfrm>
                <a:off x="8988566" y="1765352"/>
                <a:ext cx="1819567" cy="328615"/>
              </a:xfrm>
              <a:prstGeom prst="rect">
                <a:avLst/>
              </a:prstGeom>
              <a:solidFill>
                <a:srgbClr val="9E3039"/>
              </a:solidFill>
              <a:ln w="9525" cap="flat" cmpd="sng" algn="ctr">
                <a:noFill/>
                <a:prstDash val="solid"/>
              </a:ln>
              <a:effectLst/>
              <a:sp3d prstMaterial="softEdge">
                <a:bevelT w="127000" prst="artDeco"/>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Arial"/>
                    <a:ea typeface="+mn-ea"/>
                    <a:cs typeface="+mn-cs"/>
                  </a:rPr>
                  <a:t>Business-Driven</a:t>
                </a:r>
                <a:endParaRPr kumimoji="0" lang="en-US" sz="1400" b="0" i="0" u="none" strike="noStrike" kern="0" cap="none" spc="0" normalizeH="0" baseline="0" noProof="0" dirty="0" smtClean="0">
                  <a:ln>
                    <a:noFill/>
                  </a:ln>
                  <a:solidFill>
                    <a:prstClr val="white"/>
                  </a:solidFill>
                  <a:effectLst/>
                  <a:uLnTx/>
                  <a:uFillTx/>
                  <a:latin typeface="Arial"/>
                  <a:ea typeface="+mn-ea"/>
                  <a:cs typeface="+mn-cs"/>
                </a:endParaRPr>
              </a:p>
            </p:txBody>
          </p:sp>
        </p:grpSp>
      </p:grpSp>
      <p:grpSp>
        <p:nvGrpSpPr>
          <p:cNvPr id="107" name="Group 106"/>
          <p:cNvGrpSpPr/>
          <p:nvPr/>
        </p:nvGrpSpPr>
        <p:grpSpPr>
          <a:xfrm>
            <a:off x="243283" y="2846629"/>
            <a:ext cx="8634017" cy="429971"/>
            <a:chOff x="3100783" y="2291039"/>
            <a:chExt cx="8634017" cy="429971"/>
          </a:xfrm>
        </p:grpSpPr>
        <p:grpSp>
          <p:nvGrpSpPr>
            <p:cNvPr id="108" name="Group 107"/>
            <p:cNvGrpSpPr/>
            <p:nvPr/>
          </p:nvGrpSpPr>
          <p:grpSpPr>
            <a:xfrm>
              <a:off x="3100783" y="2291039"/>
              <a:ext cx="498706" cy="429971"/>
              <a:chOff x="567400" y="700532"/>
              <a:chExt cx="663778" cy="572292"/>
            </a:xfrm>
            <a:scene3d>
              <a:camera prst="orthographicFront">
                <a:rot lat="0" lon="0" rev="0"/>
              </a:camera>
              <a:lightRig rig="glow" dir="t">
                <a:rot lat="0" lon="0" rev="14100000"/>
              </a:lightRig>
            </a:scene3d>
          </p:grpSpPr>
          <p:sp>
            <p:nvSpPr>
              <p:cNvPr id="112" name="Hexagon 111"/>
              <p:cNvSpPr/>
              <p:nvPr/>
            </p:nvSpPr>
            <p:spPr>
              <a:xfrm>
                <a:off x="567400" y="700532"/>
                <a:ext cx="663778" cy="572292"/>
              </a:xfrm>
              <a:prstGeom prst="hexagon">
                <a:avLst>
                  <a:gd name="adj" fmla="val 25000"/>
                  <a:gd name="vf" fmla="val 115470"/>
                </a:avLst>
              </a:prstGeom>
              <a:gradFill rotWithShape="1">
                <a:gsLst>
                  <a:gs pos="0">
                    <a:srgbClr val="89CBDF">
                      <a:hueOff val="137788"/>
                      <a:satOff val="42667"/>
                      <a:lumOff val="-42353"/>
                      <a:alphaOff val="0"/>
                      <a:shade val="51000"/>
                      <a:satMod val="130000"/>
                    </a:srgbClr>
                  </a:gs>
                  <a:gs pos="80000">
                    <a:srgbClr val="89CBDF">
                      <a:hueOff val="137788"/>
                      <a:satOff val="42667"/>
                      <a:lumOff val="-42353"/>
                      <a:alphaOff val="0"/>
                      <a:shade val="93000"/>
                      <a:satMod val="130000"/>
                    </a:srgbClr>
                  </a:gs>
                  <a:gs pos="100000">
                    <a:srgbClr val="89CBDF">
                      <a:hueOff val="137788"/>
                      <a:satOff val="42667"/>
                      <a:lumOff val="-42353"/>
                      <a:alphaOff val="0"/>
                      <a:shade val="94000"/>
                      <a:satMod val="135000"/>
                    </a:srgbClr>
                  </a:gs>
                </a:gsLst>
                <a:lin ang="16200000" scaled="0"/>
              </a:gradFill>
              <a:ln w="9525" cap="flat" cmpd="sng" algn="ctr">
                <a:noFill/>
                <a:prstDash val="solid"/>
              </a:ln>
              <a:effectLst>
                <a:reflection blurRad="6350" stA="52000" endA="300" endPos="35000" dir="5400000" sy="-100000" algn="bl" rotWithShape="0"/>
              </a:effectLst>
              <a:sp3d prstMaterial="softEdge">
                <a:bevelT w="127000" prst="artDeco"/>
              </a:sp3d>
            </p:spPr>
          </p:sp>
          <p:sp>
            <p:nvSpPr>
              <p:cNvPr id="113" name="Hexagon 4"/>
              <p:cNvSpPr/>
              <p:nvPr/>
            </p:nvSpPr>
            <p:spPr>
              <a:xfrm>
                <a:off x="670406" y="789341"/>
                <a:ext cx="457766" cy="394674"/>
              </a:xfrm>
              <a:prstGeom prst="rect">
                <a:avLst/>
              </a:prstGeom>
              <a:noFill/>
              <a:ln>
                <a:noFill/>
              </a:ln>
              <a:effectLst/>
              <a:sp3d/>
            </p:spPr>
            <p:txBody>
              <a:bodyPr spcFirstLastPara="0" vert="horz" wrap="square" lIns="0" tIns="31750" rIns="0" bIns="31750" numCol="1" spcCol="1270" anchor="ctr" anchorCtr="0">
                <a:noAutofit/>
              </a:bodyPr>
              <a:lstStyle/>
              <a:p>
                <a:pPr marL="0" marR="0" lvl="0" indent="0" algn="ctr" defTabSz="1111250" eaLnBrk="1" fontAlgn="auto" latinLnBrk="0" hangingPunct="1">
                  <a:lnSpc>
                    <a:spcPct val="90000"/>
                  </a:lnSpc>
                  <a:spcBef>
                    <a:spcPct val="0"/>
                  </a:spcBef>
                  <a:spcAft>
                    <a:spcPct val="35000"/>
                  </a:spcAft>
                  <a:buClrTx/>
                  <a:buSzTx/>
                  <a:buFontTx/>
                  <a:buNone/>
                  <a:tabLst/>
                  <a:defRPr/>
                </a:pPr>
                <a:r>
                  <a:rPr kumimoji="0" lang="en-US" sz="1600" b="1" i="0" u="none" strike="noStrike" kern="0" cap="none" spc="0" normalizeH="0" baseline="0" noProof="0" dirty="0" smtClean="0">
                    <a:ln>
                      <a:noFill/>
                    </a:ln>
                    <a:solidFill>
                      <a:prstClr val="white"/>
                    </a:solidFill>
                    <a:effectLst/>
                    <a:uLnTx/>
                    <a:uFillTx/>
                    <a:latin typeface="Arial"/>
                    <a:ea typeface="+mn-ea"/>
                    <a:cs typeface="+mn-cs"/>
                  </a:rPr>
                  <a:t>C</a:t>
                </a:r>
              </a:p>
            </p:txBody>
          </p:sp>
        </p:grpSp>
        <p:grpSp>
          <p:nvGrpSpPr>
            <p:cNvPr id="109" name="Group 108"/>
            <p:cNvGrpSpPr/>
            <p:nvPr/>
          </p:nvGrpSpPr>
          <p:grpSpPr>
            <a:xfrm>
              <a:off x="3718560" y="2341613"/>
              <a:ext cx="8016240" cy="328615"/>
              <a:chOff x="3718560" y="2341613"/>
              <a:chExt cx="7089573" cy="328615"/>
            </a:xfrm>
          </p:grpSpPr>
          <p:sp>
            <p:nvSpPr>
              <p:cNvPr id="110" name="Rectangle 109"/>
              <p:cNvSpPr/>
              <p:nvPr/>
            </p:nvSpPr>
            <p:spPr>
              <a:xfrm>
                <a:off x="3718560" y="2341613"/>
                <a:ext cx="5135223" cy="328615"/>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717074">
                        <a:lumMod val="75000"/>
                      </a:srgbClr>
                    </a:solidFill>
                    <a:effectLst/>
                    <a:uLnTx/>
                    <a:uFillTx/>
                    <a:latin typeface="Arial"/>
                    <a:ea typeface="+mn-ea"/>
                    <a:cs typeface="+mn-cs"/>
                  </a:rPr>
                  <a:t>Minimum Requirements</a:t>
                </a:r>
                <a:r>
                  <a:rPr kumimoji="0" lang="en-US" sz="1400" b="0" i="0" u="none" strike="noStrike" kern="0" cap="none" spc="0" normalizeH="0" baseline="0" noProof="0" dirty="0" smtClean="0">
                    <a:ln>
                      <a:noFill/>
                    </a:ln>
                    <a:solidFill>
                      <a:srgbClr val="717074">
                        <a:lumMod val="75000"/>
                      </a:srgbClr>
                    </a:solidFill>
                    <a:effectLst/>
                    <a:uLnTx/>
                    <a:uFillTx/>
                    <a:latin typeface="Arial"/>
                    <a:ea typeface="+mn-ea"/>
                    <a:cs typeface="+mn-cs"/>
                  </a:rPr>
                  <a:t> – prevent fines</a:t>
                </a:r>
              </a:p>
            </p:txBody>
          </p:sp>
          <p:sp>
            <p:nvSpPr>
              <p:cNvPr id="111" name="Rectangle 110"/>
              <p:cNvSpPr/>
              <p:nvPr/>
            </p:nvSpPr>
            <p:spPr>
              <a:xfrm>
                <a:off x="8988566" y="2341613"/>
                <a:ext cx="1819567" cy="328615"/>
              </a:xfrm>
              <a:prstGeom prst="rect">
                <a:avLst/>
              </a:prstGeom>
              <a:gradFill rotWithShape="1">
                <a:gsLst>
                  <a:gs pos="0">
                    <a:srgbClr val="89CBDF">
                      <a:hueOff val="137788"/>
                      <a:satOff val="42667"/>
                      <a:lumOff val="-42353"/>
                      <a:alphaOff val="0"/>
                      <a:shade val="51000"/>
                      <a:satMod val="130000"/>
                    </a:srgbClr>
                  </a:gs>
                  <a:gs pos="80000">
                    <a:srgbClr val="89CBDF">
                      <a:hueOff val="137788"/>
                      <a:satOff val="42667"/>
                      <a:lumOff val="-42353"/>
                      <a:alphaOff val="0"/>
                      <a:shade val="93000"/>
                      <a:satMod val="130000"/>
                    </a:srgbClr>
                  </a:gs>
                  <a:gs pos="100000">
                    <a:srgbClr val="89CBDF">
                      <a:hueOff val="137788"/>
                      <a:satOff val="42667"/>
                      <a:lumOff val="-42353"/>
                      <a:alphaOff val="0"/>
                      <a:shade val="94000"/>
                      <a:satMod val="135000"/>
                    </a:srgbClr>
                  </a:gs>
                </a:gsLst>
                <a:lin ang="16200000" scaled="0"/>
              </a:gradFill>
              <a:ln w="9525" cap="flat" cmpd="sng" algn="ctr">
                <a:noFill/>
                <a:prstDash val="solid"/>
              </a:ln>
              <a:effectLst/>
              <a:sp3d prstMaterial="softEdge">
                <a:bevelT w="127000" prst="artDeco"/>
              </a:sp3d>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Arial"/>
                    <a:ea typeface="+mn-ea"/>
                    <a:cs typeface="+mn-cs"/>
                  </a:rPr>
                  <a:t>Data-Driven</a:t>
                </a:r>
                <a:endParaRPr kumimoji="0" lang="en-US" sz="1400" b="0" i="0" u="none" strike="noStrike" kern="0" cap="none" spc="0" normalizeH="0" baseline="0" noProof="0" dirty="0" smtClean="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2527936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down)">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wipe(down)">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wipe(up)">
                                      <p:cBhvr>
                                        <p:cTn id="17" dur="12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4C715B3-ECB2-4338-B7FB-51EEFF78249D}" type="slidenum">
              <a:rPr lang="en-US" smtClean="0"/>
              <a:pPr>
                <a:defRPr/>
              </a:pPr>
              <a:t>221</a:t>
            </a:fld>
            <a:endParaRPr lang="en-US" dirty="0"/>
          </a:p>
        </p:txBody>
      </p:sp>
      <p:sp>
        <p:nvSpPr>
          <p:cNvPr id="47" name="Title 46"/>
          <p:cNvSpPr>
            <a:spLocks noGrp="1"/>
          </p:cNvSpPr>
          <p:nvPr>
            <p:ph type="title"/>
          </p:nvPr>
        </p:nvSpPr>
        <p:spPr/>
        <p:txBody>
          <a:bodyPr/>
          <a:lstStyle/>
          <a:p>
            <a:r>
              <a:rPr lang="en-US" dirty="0" smtClean="0">
                <a:ea typeface="ＭＳ Ｐゴシック" pitchFamily="34" charset="-128"/>
              </a:rPr>
              <a:t>Effectively Managed IT Controls</a:t>
            </a:r>
            <a:endParaRPr lang="en-US" dirty="0">
              <a:ea typeface="ＭＳ Ｐゴシック" pitchFamily="34" charset="-128"/>
            </a:endParaRPr>
          </a:p>
        </p:txBody>
      </p:sp>
      <p:sp>
        <p:nvSpPr>
          <p:cNvPr id="3" name="Pentagon 2"/>
          <p:cNvSpPr/>
          <p:nvPr/>
        </p:nvSpPr>
        <p:spPr>
          <a:xfrm>
            <a:off x="2694480" y="3311448"/>
            <a:ext cx="6384471" cy="3067050"/>
          </a:xfrm>
          <a:prstGeom prst="homePlate">
            <a:avLst>
              <a:gd name="adj" fmla="val 28624"/>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 name="Chevron 3"/>
          <p:cNvSpPr/>
          <p:nvPr/>
        </p:nvSpPr>
        <p:spPr>
          <a:xfrm>
            <a:off x="7576723" y="3499227"/>
            <a:ext cx="1251857" cy="2691493"/>
          </a:xfrm>
          <a:prstGeom prst="chevron">
            <a:avLst>
              <a:gd name="adj" fmla="val 60966"/>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endParaRPr>
          </a:p>
        </p:txBody>
      </p:sp>
      <p:sp>
        <p:nvSpPr>
          <p:cNvPr id="20" name="Chevron 19"/>
          <p:cNvSpPr/>
          <p:nvPr/>
        </p:nvSpPr>
        <p:spPr>
          <a:xfrm>
            <a:off x="6637830"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Service</a:t>
            </a:r>
            <a:endParaRPr lang="en-US" dirty="0">
              <a:solidFill>
                <a:schemeClr val="bg1"/>
              </a:solidFill>
            </a:endParaRPr>
          </a:p>
        </p:txBody>
      </p:sp>
      <p:sp>
        <p:nvSpPr>
          <p:cNvPr id="33" name="Chevron 32"/>
          <p:cNvSpPr/>
          <p:nvPr/>
        </p:nvSpPr>
        <p:spPr>
          <a:xfrm>
            <a:off x="571458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Marketing </a:t>
            </a:r>
          </a:p>
          <a:p>
            <a:pPr algn="ctr"/>
            <a:r>
              <a:rPr lang="en-US" dirty="0" smtClean="0">
                <a:solidFill>
                  <a:schemeClr val="bg1"/>
                </a:solidFill>
              </a:rPr>
              <a:t>and Sales</a:t>
            </a:r>
            <a:endParaRPr lang="en-US" dirty="0">
              <a:solidFill>
                <a:schemeClr val="bg1"/>
              </a:solidFill>
            </a:endParaRPr>
          </a:p>
        </p:txBody>
      </p:sp>
      <p:sp>
        <p:nvSpPr>
          <p:cNvPr id="34" name="Chevron 33"/>
          <p:cNvSpPr/>
          <p:nvPr/>
        </p:nvSpPr>
        <p:spPr>
          <a:xfrm>
            <a:off x="479134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Outbound Logistics</a:t>
            </a:r>
            <a:endParaRPr lang="en-US" dirty="0">
              <a:solidFill>
                <a:schemeClr val="bg1"/>
              </a:solidFill>
            </a:endParaRPr>
          </a:p>
        </p:txBody>
      </p:sp>
      <p:sp>
        <p:nvSpPr>
          <p:cNvPr id="35" name="Chevron 34"/>
          <p:cNvSpPr/>
          <p:nvPr/>
        </p:nvSpPr>
        <p:spPr>
          <a:xfrm>
            <a:off x="386809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Operations</a:t>
            </a:r>
            <a:endParaRPr lang="en-US" dirty="0">
              <a:solidFill>
                <a:schemeClr val="bg1"/>
              </a:solidFill>
            </a:endParaRPr>
          </a:p>
        </p:txBody>
      </p:sp>
      <p:sp>
        <p:nvSpPr>
          <p:cNvPr id="36" name="Chevron 35"/>
          <p:cNvSpPr/>
          <p:nvPr/>
        </p:nvSpPr>
        <p:spPr>
          <a:xfrm>
            <a:off x="294485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Inbound Logistics</a:t>
            </a:r>
            <a:endParaRPr lang="en-US" dirty="0">
              <a:solidFill>
                <a:schemeClr val="bg1"/>
              </a:solidFill>
            </a:endParaRPr>
          </a:p>
        </p:txBody>
      </p:sp>
      <p:sp>
        <p:nvSpPr>
          <p:cNvPr id="37" name="Rectangle 36"/>
          <p:cNvSpPr/>
          <p:nvPr/>
        </p:nvSpPr>
        <p:spPr>
          <a:xfrm>
            <a:off x="2944851" y="5001455"/>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Firm Infrastructure</a:t>
            </a:r>
            <a:endParaRPr lang="en-US" dirty="0"/>
          </a:p>
        </p:txBody>
      </p:sp>
      <p:sp>
        <p:nvSpPr>
          <p:cNvPr id="38" name="Rectangle 37"/>
          <p:cNvSpPr/>
          <p:nvPr/>
        </p:nvSpPr>
        <p:spPr>
          <a:xfrm>
            <a:off x="2944851" y="5314419"/>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HR Management </a:t>
            </a:r>
            <a:endParaRPr lang="en-US" dirty="0"/>
          </a:p>
        </p:txBody>
      </p:sp>
      <p:sp>
        <p:nvSpPr>
          <p:cNvPr id="39" name="Rectangle 38"/>
          <p:cNvSpPr/>
          <p:nvPr/>
        </p:nvSpPr>
        <p:spPr>
          <a:xfrm>
            <a:off x="2944851" y="5627384"/>
            <a:ext cx="4506685"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Procurement</a:t>
            </a:r>
            <a:endParaRPr lang="en-US" dirty="0"/>
          </a:p>
        </p:txBody>
      </p:sp>
      <p:sp>
        <p:nvSpPr>
          <p:cNvPr id="40" name="Rectangle 39"/>
          <p:cNvSpPr/>
          <p:nvPr/>
        </p:nvSpPr>
        <p:spPr>
          <a:xfrm>
            <a:off x="2944851" y="5940348"/>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Technology Development</a:t>
            </a:r>
            <a:endParaRPr lang="en-US" dirty="0"/>
          </a:p>
        </p:txBody>
      </p:sp>
      <p:sp>
        <p:nvSpPr>
          <p:cNvPr id="42" name="TextBox 41"/>
          <p:cNvSpPr txBox="1"/>
          <p:nvPr/>
        </p:nvSpPr>
        <p:spPr>
          <a:xfrm rot="17902891">
            <a:off x="7517525" y="5342465"/>
            <a:ext cx="1388696" cy="312964"/>
          </a:xfrm>
          <a:prstGeom prst="rect">
            <a:avLst/>
          </a:prstGeom>
          <a:noFill/>
          <a:effectLst>
            <a:glow rad="228600">
              <a:schemeClr val="accent2">
                <a:satMod val="175000"/>
                <a:alpha val="40000"/>
              </a:schemeClr>
            </a:glow>
          </a:effectLst>
        </p:spPr>
        <p:txBody>
          <a:bodyPr wrap="square" rtlCol="0">
            <a:spAutoFit/>
          </a:bodyPr>
          <a:lstStyle/>
          <a:p>
            <a:pPr algn="ctr"/>
            <a:r>
              <a:rPr lang="en-US" dirty="0" smtClean="0">
                <a:solidFill>
                  <a:schemeClr val="bg1"/>
                </a:solidFill>
              </a:rPr>
              <a:t>Margin</a:t>
            </a:r>
            <a:endParaRPr lang="en-US" dirty="0">
              <a:solidFill>
                <a:schemeClr val="bg1"/>
              </a:solidFill>
            </a:endParaRPr>
          </a:p>
        </p:txBody>
      </p:sp>
      <p:sp>
        <p:nvSpPr>
          <p:cNvPr id="45" name="Round Same Side Corner Rectangle 44"/>
          <p:cNvSpPr/>
          <p:nvPr/>
        </p:nvSpPr>
        <p:spPr>
          <a:xfrm>
            <a:off x="2944851" y="2873298"/>
            <a:ext cx="169000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a:t>
            </a:r>
            <a:endParaRPr lang="en-US" dirty="0"/>
          </a:p>
        </p:txBody>
      </p:sp>
      <p:sp>
        <p:nvSpPr>
          <p:cNvPr id="46" name="Round Same Side Corner Rectangle 45"/>
          <p:cNvSpPr/>
          <p:nvPr/>
        </p:nvSpPr>
        <p:spPr>
          <a:xfrm>
            <a:off x="4791341" y="2873298"/>
            <a:ext cx="266019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Market Relationships</a:t>
            </a:r>
            <a:endParaRPr lang="en-US" dirty="0"/>
          </a:p>
        </p:txBody>
      </p:sp>
      <p:sp>
        <p:nvSpPr>
          <p:cNvPr id="50" name="Rectangle 49"/>
          <p:cNvSpPr/>
          <p:nvPr/>
        </p:nvSpPr>
        <p:spPr>
          <a:xfrm>
            <a:off x="103680" y="3331510"/>
            <a:ext cx="2514600" cy="3046988"/>
          </a:xfrm>
          <a:prstGeom prst="rect">
            <a:avLst/>
          </a:prstGeom>
          <a:solidFill>
            <a:schemeClr val="bg1">
              <a:lumMod val="95000"/>
            </a:schemeClr>
          </a:solidFill>
          <a:ln>
            <a:solidFill>
              <a:schemeClr val="bg1">
                <a:lumMod val="75000"/>
              </a:schemeClr>
            </a:solidFill>
          </a:ln>
        </p:spPr>
        <p:txBody>
          <a:bodyPr wrap="square">
            <a:spAutoFit/>
          </a:bodyPr>
          <a:lstStyle/>
          <a:p>
            <a:r>
              <a:rPr lang="en-US" sz="1600" b="1" dirty="0" smtClean="0"/>
              <a:t>IT Controls:</a:t>
            </a:r>
          </a:p>
          <a:p>
            <a:endParaRPr lang="en-US" sz="1600" dirty="0"/>
          </a:p>
          <a:p>
            <a:r>
              <a:rPr lang="en-US" sz="1600" dirty="0" smtClean="0"/>
              <a:t>Detective, protective and reactive measures in place to protect the confidentiality, integrity, and availability of business information </a:t>
            </a:r>
            <a:r>
              <a:rPr lang="en-US" sz="1600" u="sng" dirty="0" smtClean="0"/>
              <a:t>and</a:t>
            </a:r>
            <a:r>
              <a:rPr lang="en-US" sz="1600" dirty="0" smtClean="0"/>
              <a:t> ensure appropriate management of the IT function to meet business objectives. </a:t>
            </a:r>
            <a:endParaRPr lang="en-US" sz="1600" dirty="0"/>
          </a:p>
        </p:txBody>
      </p:sp>
      <p:sp>
        <p:nvSpPr>
          <p:cNvPr id="56" name="Title 46"/>
          <p:cNvSpPr txBox="1">
            <a:spLocks/>
          </p:cNvSpPr>
          <p:nvPr/>
        </p:nvSpPr>
        <p:spPr bwMode="auto">
          <a:xfrm>
            <a:off x="76200" y="1371600"/>
            <a:ext cx="9067800" cy="1447800"/>
          </a:xfrm>
          <a:prstGeom prst="rect">
            <a:avLst/>
          </a:prstGeom>
          <a:gradFill flip="none" rotWithShape="1">
            <a:gsLst>
              <a:gs pos="0">
                <a:schemeClr val="bg1">
                  <a:alpha val="0"/>
                </a:schemeClr>
              </a:gs>
              <a:gs pos="45000">
                <a:schemeClr val="bg1">
                  <a:alpha val="83000"/>
                </a:schemeClr>
              </a:gs>
              <a:gs pos="100000">
                <a:schemeClr val="bg1"/>
              </a:gs>
            </a:gsLst>
            <a:lin ang="0" scaled="1"/>
            <a:tileRect/>
          </a:gradFill>
          <a:ln w="9525">
            <a:noFill/>
            <a:miter lim="800000"/>
            <a:headEnd/>
            <a:tailEnd/>
          </a:ln>
        </p:spPr>
        <p:txBody>
          <a:bodyPr vert="horz" wrap="square" lIns="182880" tIns="45720" rIns="91440" bIns="45720" numCol="1" anchor="ctr" anchorCtr="0" compatLnSpc="1">
            <a:prstTxWarp prst="textNoShape">
              <a:avLst/>
            </a:prstTxWarp>
          </a:bodyPr>
          <a:lstStyle>
            <a:lvl1pPr algn="l" rtl="0" eaLnBrk="0" fontAlgn="base" hangingPunct="0">
              <a:spcBef>
                <a:spcPct val="0"/>
              </a:spcBef>
              <a:spcAft>
                <a:spcPct val="0"/>
              </a:spcAft>
              <a:defRPr lang="en-US" sz="3600" b="1" kern="1200" baseline="0" dirty="0">
                <a:solidFill>
                  <a:schemeClr val="tx2">
                    <a:lumMod val="75000"/>
                  </a:schemeClr>
                </a:solidFill>
                <a:latin typeface="Arial" pitchFamily="34" charset="0"/>
                <a:ea typeface="+mj-ea"/>
                <a:cs typeface="Arial" pitchFamily="34" charset="0"/>
              </a:defRPr>
            </a:lvl1pPr>
            <a:lvl2pPr algn="l" rtl="0" eaLnBrk="0" fontAlgn="base" hangingPunct="0">
              <a:spcBef>
                <a:spcPct val="0"/>
              </a:spcBef>
              <a:spcAft>
                <a:spcPct val="0"/>
              </a:spcAft>
              <a:defRPr sz="4400" b="1">
                <a:solidFill>
                  <a:schemeClr val="tx1"/>
                </a:solidFill>
                <a:latin typeface="Calibri" pitchFamily="34" charset="0"/>
              </a:defRPr>
            </a:lvl2pPr>
            <a:lvl3pPr algn="l" rtl="0" eaLnBrk="0" fontAlgn="base" hangingPunct="0">
              <a:spcBef>
                <a:spcPct val="0"/>
              </a:spcBef>
              <a:spcAft>
                <a:spcPct val="0"/>
              </a:spcAft>
              <a:defRPr sz="4400" b="1">
                <a:solidFill>
                  <a:schemeClr val="tx1"/>
                </a:solidFill>
                <a:latin typeface="Calibri" pitchFamily="34" charset="0"/>
              </a:defRPr>
            </a:lvl3pPr>
            <a:lvl4pPr algn="l" rtl="0" eaLnBrk="0" fontAlgn="base" hangingPunct="0">
              <a:spcBef>
                <a:spcPct val="0"/>
              </a:spcBef>
              <a:spcAft>
                <a:spcPct val="0"/>
              </a:spcAft>
              <a:defRPr sz="4400" b="1">
                <a:solidFill>
                  <a:schemeClr val="tx1"/>
                </a:solidFill>
                <a:latin typeface="Calibri" pitchFamily="34" charset="0"/>
              </a:defRPr>
            </a:lvl4pPr>
            <a:lvl5pPr algn="l" rtl="0" eaLnBrk="0" fontAlgn="base" hangingPunct="0">
              <a:spcBef>
                <a:spcPct val="0"/>
              </a:spcBef>
              <a:spcAft>
                <a:spcPct val="0"/>
              </a:spcAft>
              <a:defRPr sz="4400" b="1">
                <a:solidFill>
                  <a:schemeClr val="tx1"/>
                </a:solidFill>
                <a:latin typeface="Calibri" pitchFamily="34" charset="0"/>
              </a:defRPr>
            </a:lvl5pPr>
            <a:lvl6pPr marL="457200" algn="l" rtl="0" fontAlgn="base">
              <a:spcBef>
                <a:spcPct val="0"/>
              </a:spcBef>
              <a:spcAft>
                <a:spcPct val="0"/>
              </a:spcAft>
              <a:defRPr sz="4400" b="1">
                <a:solidFill>
                  <a:schemeClr val="tx2"/>
                </a:solidFill>
                <a:latin typeface="Calibri" pitchFamily="34" charset="0"/>
              </a:defRPr>
            </a:lvl6pPr>
            <a:lvl7pPr marL="914400" algn="l" rtl="0" fontAlgn="base">
              <a:spcBef>
                <a:spcPct val="0"/>
              </a:spcBef>
              <a:spcAft>
                <a:spcPct val="0"/>
              </a:spcAft>
              <a:defRPr sz="4400" b="1">
                <a:solidFill>
                  <a:schemeClr val="tx2"/>
                </a:solidFill>
                <a:latin typeface="Calibri" pitchFamily="34" charset="0"/>
              </a:defRPr>
            </a:lvl7pPr>
            <a:lvl8pPr marL="1371600" algn="l" rtl="0" fontAlgn="base">
              <a:spcBef>
                <a:spcPct val="0"/>
              </a:spcBef>
              <a:spcAft>
                <a:spcPct val="0"/>
              </a:spcAft>
              <a:defRPr sz="4400" b="1">
                <a:solidFill>
                  <a:schemeClr val="tx2"/>
                </a:solidFill>
                <a:latin typeface="Calibri" pitchFamily="34" charset="0"/>
              </a:defRPr>
            </a:lvl8pPr>
            <a:lvl9pPr marL="1828800" algn="l" rtl="0" fontAlgn="base">
              <a:spcBef>
                <a:spcPct val="0"/>
              </a:spcBef>
              <a:spcAft>
                <a:spcPct val="0"/>
              </a:spcAft>
              <a:defRPr sz="4400" b="1">
                <a:solidFill>
                  <a:schemeClr val="tx2"/>
                </a:solidFill>
                <a:latin typeface="Calibri" pitchFamily="34" charset="0"/>
              </a:defRPr>
            </a:lvl9pPr>
          </a:lstStyle>
          <a:p>
            <a:pPr marL="457200" indent="-457200">
              <a:buFont typeface="+mj-lt"/>
              <a:buAutoNum type="arabicPeriod"/>
            </a:pPr>
            <a:r>
              <a:rPr lang="en-US" sz="2400" dirty="0" smtClean="0">
                <a:ea typeface="ＭＳ Ｐゴシック" pitchFamily="34" charset="-128"/>
              </a:rPr>
              <a:t>Technology can affect every part of the business. </a:t>
            </a:r>
          </a:p>
          <a:p>
            <a:pPr marL="457200" indent="-457200">
              <a:buFont typeface="+mj-lt"/>
              <a:buAutoNum type="arabicPeriod"/>
            </a:pPr>
            <a:r>
              <a:rPr lang="en-US" sz="2400" dirty="0" smtClean="0">
                <a:ea typeface="ＭＳ Ｐゴシック" pitchFamily="34" charset="-128"/>
              </a:rPr>
              <a:t>At its best, technology is a competitive advantage.</a:t>
            </a:r>
          </a:p>
          <a:p>
            <a:pPr marL="457200" indent="-457200">
              <a:buFont typeface="+mj-lt"/>
              <a:buAutoNum type="arabicPeriod"/>
            </a:pPr>
            <a:r>
              <a:rPr lang="en-US" sz="2400" dirty="0" smtClean="0">
                <a:ea typeface="ＭＳ Ｐゴシック" pitchFamily="34" charset="-128"/>
              </a:rPr>
              <a:t>At its worst, technology is </a:t>
            </a:r>
            <a:r>
              <a:rPr lang="en-US" sz="2400" i="1" dirty="0" smtClean="0">
                <a:ea typeface="ＭＳ Ｐゴシック" pitchFamily="34" charset="-128"/>
              </a:rPr>
              <a:t>your competitor’s</a:t>
            </a:r>
            <a:r>
              <a:rPr lang="en-US" sz="2400" dirty="0" smtClean="0">
                <a:ea typeface="ＭＳ Ｐゴシック" pitchFamily="34" charset="-128"/>
              </a:rPr>
              <a:t> advantage.</a:t>
            </a:r>
            <a:endParaRPr lang="en-US" sz="2400" dirty="0"/>
          </a:p>
        </p:txBody>
      </p:sp>
    </p:spTree>
    <p:extLst>
      <p:ext uri="{BB962C8B-B14F-4D97-AF65-F5344CB8AC3E}">
        <p14:creationId xmlns:p14="http://schemas.microsoft.com/office/powerpoint/2010/main" val="3137446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222</a:t>
            </a:fld>
            <a:endParaRPr lang="en-US" dirty="0"/>
          </a:p>
        </p:txBody>
      </p:sp>
      <p:sp>
        <p:nvSpPr>
          <p:cNvPr id="3" name="Text Placeholder 2"/>
          <p:cNvSpPr>
            <a:spLocks noGrp="1"/>
          </p:cNvSpPr>
          <p:nvPr>
            <p:ph type="body" idx="11"/>
          </p:nvPr>
        </p:nvSpPr>
        <p:spPr/>
        <p:txBody>
          <a:bodyPr/>
          <a:lstStyle/>
          <a:p>
            <a:r>
              <a:rPr lang="en-US" dirty="0" smtClean="0"/>
              <a:t>Chris Davis</a:t>
            </a:r>
            <a:endParaRPr lang="en-US" dirty="0"/>
          </a:p>
        </p:txBody>
      </p:sp>
      <p:sp>
        <p:nvSpPr>
          <p:cNvPr id="4" name="Text Placeholder 3"/>
          <p:cNvSpPr>
            <a:spLocks noGrp="1"/>
          </p:cNvSpPr>
          <p:nvPr>
            <p:ph type="body" sz="quarter" idx="12"/>
          </p:nvPr>
        </p:nvSpPr>
        <p:spPr/>
        <p:txBody>
          <a:bodyPr/>
          <a:lstStyle/>
          <a:p>
            <a:r>
              <a:rPr lang="en-US" dirty="0" smtClean="0"/>
              <a:t>Course Materials</a:t>
            </a:r>
            <a:endParaRPr lang="en-US" dirty="0"/>
          </a:p>
        </p:txBody>
      </p:sp>
      <p:sp>
        <p:nvSpPr>
          <p:cNvPr id="5" name="Text Placeholder 4"/>
          <p:cNvSpPr>
            <a:spLocks noGrp="1"/>
          </p:cNvSpPr>
          <p:nvPr>
            <p:ph type="body" idx="1"/>
          </p:nvPr>
        </p:nvSpPr>
        <p:spPr/>
        <p:txBody>
          <a:bodyPr/>
          <a:lstStyle/>
          <a:p>
            <a:r>
              <a:rPr lang="en-US" dirty="0"/>
              <a:t>UTD Email: </a:t>
            </a:r>
            <a:r>
              <a:rPr lang="en-US" dirty="0">
                <a:hlinkClick r:id="rId2"/>
              </a:rPr>
              <a:t>cmd140430@utdallas.edu</a:t>
            </a:r>
            <a:endParaRPr lang="en-US" dirty="0"/>
          </a:p>
          <a:p>
            <a:r>
              <a:rPr lang="en-US" dirty="0"/>
              <a:t>Google Voice: 214-771-8122</a:t>
            </a:r>
          </a:p>
          <a:p>
            <a:endParaRPr lang="en-US" dirty="0"/>
          </a:p>
        </p:txBody>
      </p:sp>
      <p:sp>
        <p:nvSpPr>
          <p:cNvPr id="6" name="Text Placeholder 5"/>
          <p:cNvSpPr>
            <a:spLocks noGrp="1"/>
          </p:cNvSpPr>
          <p:nvPr>
            <p:ph type="body" sz="quarter" idx="3"/>
          </p:nvPr>
        </p:nvSpPr>
        <p:spPr/>
        <p:txBody>
          <a:bodyPr/>
          <a:lstStyle/>
          <a:p>
            <a:r>
              <a:rPr lang="en-US" dirty="0">
                <a:hlinkClick r:id="rId3"/>
              </a:rPr>
              <a:t>https://</a:t>
            </a:r>
            <a:r>
              <a:rPr lang="en-US" dirty="0" smtClean="0">
                <a:hlinkClick r:id="rId3"/>
              </a:rPr>
              <a:t>elearning.utdallas.edu</a:t>
            </a:r>
            <a:r>
              <a:rPr lang="en-US" dirty="0" smtClean="0"/>
              <a:t> </a:t>
            </a:r>
            <a:endParaRPr lang="en-US" dirty="0"/>
          </a:p>
        </p:txBody>
      </p:sp>
    </p:spTree>
    <p:extLst>
      <p:ext uri="{BB962C8B-B14F-4D97-AF65-F5344CB8AC3E}">
        <p14:creationId xmlns:p14="http://schemas.microsoft.com/office/powerpoint/2010/main" val="715895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Additional Materials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75699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23</a:t>
            </a:fld>
            <a:endParaRPr lang="en-US" dirty="0"/>
          </a:p>
        </p:txBody>
      </p:sp>
      <p:sp>
        <p:nvSpPr>
          <p:cNvPr id="5" name="Title 4"/>
          <p:cNvSpPr>
            <a:spLocks noGrp="1"/>
          </p:cNvSpPr>
          <p:nvPr>
            <p:ph type="title"/>
          </p:nvPr>
        </p:nvSpPr>
        <p:spPr/>
        <p:txBody>
          <a:bodyPr/>
          <a:lstStyle/>
          <a:p>
            <a:r>
              <a:rPr lang="en-US" dirty="0"/>
              <a:t>Today's Materials</a:t>
            </a:r>
          </a:p>
        </p:txBody>
      </p:sp>
      <p:sp>
        <p:nvSpPr>
          <p:cNvPr id="3" name="Text Placeholder 4"/>
          <p:cNvSpPr txBox="1">
            <a:spLocks/>
          </p:cNvSpPr>
          <p:nvPr/>
        </p:nvSpPr>
        <p:spPr bwMode="auto">
          <a:xfrm>
            <a:off x="380999" y="2614613"/>
            <a:ext cx="4419601" cy="15001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marL="274320" indent="0" algn="l" rtl="0" eaLnBrk="1" fontAlgn="base" hangingPunct="1">
              <a:lnSpc>
                <a:spcPct val="80000"/>
              </a:lnSpc>
              <a:spcBef>
                <a:spcPct val="20000"/>
              </a:spcBef>
              <a:spcAft>
                <a:spcPct val="0"/>
              </a:spcAft>
              <a:buFont typeface="Wingdings" pitchFamily="2" charset="2"/>
              <a:buNone/>
              <a:defRPr sz="2800" b="0" kern="1200" baseline="0">
                <a:solidFill>
                  <a:schemeClr val="bg1"/>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tx1"/>
                </a:solidFill>
              </a:rPr>
              <a:t>Harris, Shon (2012-11-08). </a:t>
            </a:r>
          </a:p>
          <a:p>
            <a:r>
              <a:rPr lang="en-US" sz="2400" dirty="0" smtClean="0">
                <a:solidFill>
                  <a:schemeClr val="tx1"/>
                </a:solidFill>
              </a:rPr>
              <a:t>CISSP All-in-One Exam Guide, 6th Edition. </a:t>
            </a:r>
          </a:p>
          <a:p>
            <a:r>
              <a:rPr lang="en-US" sz="2400" dirty="0" smtClean="0">
                <a:solidFill>
                  <a:schemeClr val="tx1"/>
                </a:solidFill>
              </a:rPr>
              <a:t>McGraw-Hill Education. </a:t>
            </a:r>
            <a:endParaRPr lang="en-US" sz="2400" dirty="0">
              <a:solidFill>
                <a:schemeClr val="tx1"/>
              </a:solidFill>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2350435"/>
            <a:ext cx="2958625" cy="3745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3412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r>
              <a:rPr lang="en-US" dirty="0"/>
              <a:t>Chapter </a:t>
            </a:r>
            <a:r>
              <a:rPr lang="en-US" dirty="0" smtClean="0"/>
              <a:t>10: </a:t>
            </a:r>
            <a:r>
              <a:rPr lang="en-US" dirty="0"/>
              <a:t>Software Development Security</a:t>
            </a:r>
            <a:endParaRPr lang="en-US" dirty="0" smtClean="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81185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smtClean="0"/>
              <a:t>Overview</a:t>
            </a:r>
            <a:endParaRPr lang="en-US" dirty="0" smtClean="0"/>
          </a:p>
        </p:txBody>
      </p:sp>
      <p:sp>
        <p:nvSpPr>
          <p:cNvPr id="3075" name="Rectangle 3"/>
          <p:cNvSpPr>
            <a:spLocks noGrp="1" noChangeArrowheads="1"/>
          </p:cNvSpPr>
          <p:nvPr>
            <p:ph idx="1"/>
          </p:nvPr>
        </p:nvSpPr>
        <p:spPr/>
        <p:txBody>
          <a:bodyPr/>
          <a:lstStyle/>
          <a:p>
            <a:r>
              <a:rPr lang="en-US" dirty="0" smtClean="0"/>
              <a:t>Applications are the primary purpose of any computer/network system. </a:t>
            </a:r>
          </a:p>
          <a:p>
            <a:pPr lvl="1"/>
            <a:r>
              <a:rPr lang="en-US" dirty="0" smtClean="0"/>
              <a:t>Applications are usually developed for functionality first, security is often an afterthought.</a:t>
            </a:r>
          </a:p>
        </p:txBody>
      </p:sp>
    </p:spTree>
    <p:extLst>
      <p:ext uri="{BB962C8B-B14F-4D97-AF65-F5344CB8AC3E}">
        <p14:creationId xmlns:p14="http://schemas.microsoft.com/office/powerpoint/2010/main" val="2487067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Overview</a:t>
            </a:r>
            <a:endParaRPr lang="en-US" dirty="0"/>
          </a:p>
        </p:txBody>
      </p:sp>
      <p:sp>
        <p:nvSpPr>
          <p:cNvPr id="3" name="Content Placeholder 2"/>
          <p:cNvSpPr>
            <a:spLocks noGrp="1"/>
          </p:cNvSpPr>
          <p:nvPr>
            <p:ph idx="1"/>
          </p:nvPr>
        </p:nvSpPr>
        <p:spPr/>
        <p:txBody>
          <a:bodyPr/>
          <a:lstStyle/>
          <a:p>
            <a:r>
              <a:rPr lang="en-US" dirty="0" smtClean="0"/>
              <a:t>Proper application security requires that security is a primary concern in the development process. Security should be: </a:t>
            </a:r>
          </a:p>
          <a:p>
            <a:pPr lvl="1"/>
            <a:r>
              <a:rPr lang="en-US" dirty="0" smtClean="0"/>
              <a:t>interwoven into the core of a product and </a:t>
            </a:r>
          </a:p>
          <a:p>
            <a:pPr lvl="1"/>
            <a:r>
              <a:rPr lang="en-US" dirty="0" smtClean="0"/>
              <a:t>provide protection at different layers. </a:t>
            </a:r>
          </a:p>
          <a:p>
            <a:pPr lvl="1"/>
            <a:r>
              <a:rPr lang="en-US" dirty="0" smtClean="0"/>
              <a:t>Security should NOT be tried to applied on later.</a:t>
            </a:r>
          </a:p>
          <a:p>
            <a:endParaRPr lang="en-US" dirty="0"/>
          </a:p>
        </p:txBody>
      </p:sp>
    </p:spTree>
    <p:extLst>
      <p:ext uri="{BB962C8B-B14F-4D97-AF65-F5344CB8AC3E}">
        <p14:creationId xmlns:p14="http://schemas.microsoft.com/office/powerpoint/2010/main" val="1445589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fontScale="90000"/>
          </a:bodyPr>
          <a:lstStyle/>
          <a:p>
            <a:r>
              <a:rPr lang="en-US" smtClean="0"/>
              <a:t>Why is security usually overlooked during development?</a:t>
            </a:r>
          </a:p>
        </p:txBody>
      </p:sp>
      <p:sp>
        <p:nvSpPr>
          <p:cNvPr id="4099" name="Rectangle 3"/>
          <p:cNvSpPr>
            <a:spLocks noGrp="1" noChangeArrowheads="1"/>
          </p:cNvSpPr>
          <p:nvPr>
            <p:ph idx="1"/>
          </p:nvPr>
        </p:nvSpPr>
        <p:spPr/>
        <p:txBody>
          <a:bodyPr/>
          <a:lstStyle/>
          <a:p>
            <a:r>
              <a:rPr lang="en-US" smtClean="0"/>
              <a:t>Often people try to secures the perimeter and leave internal applications wide open. </a:t>
            </a:r>
          </a:p>
          <a:p>
            <a:endParaRPr lang="en-US" smtClean="0"/>
          </a:p>
          <a:p>
            <a:r>
              <a:rPr lang="en-US" smtClean="0"/>
              <a:t>This happens because:</a:t>
            </a:r>
          </a:p>
          <a:p>
            <a:pPr lvl="1"/>
            <a:r>
              <a:rPr lang="en-US" smtClean="0"/>
              <a:t>In the past, security was often not a concern as systems were less connected</a:t>
            </a:r>
          </a:p>
          <a:p>
            <a:pPr lvl="1"/>
            <a:r>
              <a:rPr lang="en-US" smtClean="0"/>
              <a:t>Software developers are not usually security people</a:t>
            </a:r>
          </a:p>
          <a:p>
            <a:pPr lvl="1"/>
            <a:r>
              <a:rPr lang="en-US" smtClean="0"/>
              <a:t>Vendors want to rush out a product to market, security slows things down</a:t>
            </a:r>
            <a:endParaRPr lang="en-US" dirty="0" smtClean="0"/>
          </a:p>
        </p:txBody>
      </p:sp>
    </p:spTree>
    <p:extLst>
      <p:ext uri="{BB962C8B-B14F-4D97-AF65-F5344CB8AC3E}">
        <p14:creationId xmlns:p14="http://schemas.microsoft.com/office/powerpoint/2010/main" val="1700420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fontScale="90000"/>
          </a:bodyPr>
          <a:lstStyle/>
          <a:p>
            <a:r>
              <a:rPr lang="en-US" dirty="0" smtClean="0"/>
              <a:t>How application and security usually goes…</a:t>
            </a:r>
          </a:p>
        </p:txBody>
      </p:sp>
      <p:sp>
        <p:nvSpPr>
          <p:cNvPr id="5123" name="Rectangle 3"/>
          <p:cNvSpPr>
            <a:spLocks noGrp="1" noChangeArrowheads="1"/>
          </p:cNvSpPr>
          <p:nvPr>
            <p:ph idx="1"/>
          </p:nvPr>
        </p:nvSpPr>
        <p:spPr/>
        <p:txBody>
          <a:bodyPr/>
          <a:lstStyle/>
          <a:p>
            <a:pPr marL="633222" indent="-514350">
              <a:buFont typeface="+mj-lt"/>
              <a:buAutoNum type="arabicPeriod"/>
            </a:pPr>
            <a:r>
              <a:rPr lang="en-US" dirty="0" smtClean="0"/>
              <a:t>Product is pushed out the door by vendors</a:t>
            </a:r>
          </a:p>
          <a:p>
            <a:pPr marL="633222" indent="-514350">
              <a:buFont typeface="+mj-lt"/>
              <a:buAutoNum type="arabicPeriod"/>
            </a:pPr>
            <a:r>
              <a:rPr lang="en-US" dirty="0" smtClean="0"/>
              <a:t>Crackers find vulnerabilities</a:t>
            </a:r>
          </a:p>
          <a:p>
            <a:pPr marL="633222" indent="-514350">
              <a:buFont typeface="+mj-lt"/>
              <a:buAutoNum type="arabicPeriod"/>
            </a:pPr>
            <a:r>
              <a:rPr lang="en-US" dirty="0" smtClean="0"/>
              <a:t>Sites post the vulnerabilities (</a:t>
            </a:r>
            <a:r>
              <a:rPr lang="en-US" dirty="0" err="1" smtClean="0"/>
              <a:t>bugtraq</a:t>
            </a:r>
            <a:r>
              <a:rPr lang="en-US" dirty="0" smtClean="0"/>
              <a:t>, NT-</a:t>
            </a:r>
            <a:r>
              <a:rPr lang="en-US" dirty="0" err="1" smtClean="0"/>
              <a:t>bugtraq</a:t>
            </a:r>
            <a:r>
              <a:rPr lang="en-US" dirty="0" smtClean="0"/>
              <a:t> etc)</a:t>
            </a:r>
          </a:p>
          <a:p>
            <a:pPr marL="633222" indent="-514350">
              <a:buFont typeface="+mj-lt"/>
              <a:buAutoNum type="arabicPeriod"/>
            </a:pPr>
            <a:r>
              <a:rPr lang="en-US" dirty="0" smtClean="0"/>
              <a:t>Vendor develops and releases patch to fix vulnerability</a:t>
            </a:r>
          </a:p>
          <a:p>
            <a:pPr marL="633222" indent="-514350">
              <a:buFont typeface="+mj-lt"/>
              <a:buAutoNum type="arabicPeriod"/>
            </a:pPr>
            <a:r>
              <a:rPr lang="en-US" dirty="0" err="1" smtClean="0"/>
              <a:t>Admins</a:t>
            </a:r>
            <a:r>
              <a:rPr lang="en-US" dirty="0" smtClean="0"/>
              <a:t> test and apply patches</a:t>
            </a:r>
          </a:p>
          <a:p>
            <a:pPr marL="633222" indent="-514350">
              <a:buNone/>
            </a:pPr>
            <a:r>
              <a:rPr lang="en-US" dirty="0" smtClean="0"/>
              <a:t>This is very reactive, the model needs to change to be proactive.</a:t>
            </a:r>
          </a:p>
        </p:txBody>
      </p:sp>
    </p:spTree>
    <p:extLst>
      <p:ext uri="{BB962C8B-B14F-4D97-AF65-F5344CB8AC3E}">
        <p14:creationId xmlns:p14="http://schemas.microsoft.com/office/powerpoint/2010/main" val="507274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t>Problems with Application Security</a:t>
            </a:r>
          </a:p>
        </p:txBody>
      </p:sp>
      <p:sp>
        <p:nvSpPr>
          <p:cNvPr id="6147" name="Rectangle 3"/>
          <p:cNvSpPr>
            <a:spLocks noGrp="1" noChangeArrowheads="1"/>
          </p:cNvSpPr>
          <p:nvPr>
            <p:ph idx="1"/>
          </p:nvPr>
        </p:nvSpPr>
        <p:spPr/>
        <p:txBody>
          <a:bodyPr/>
          <a:lstStyle/>
          <a:p>
            <a:r>
              <a:rPr lang="en-US" dirty="0" smtClean="0"/>
              <a:t>Developers/vendors want easy to use, easy to setup, highly functional software</a:t>
            </a:r>
          </a:p>
          <a:p>
            <a:pPr lvl="1"/>
            <a:r>
              <a:rPr lang="en-US" dirty="0" smtClean="0"/>
              <a:t>Functionality/usability and security are inversely related</a:t>
            </a:r>
          </a:p>
          <a:p>
            <a:endParaRPr lang="en-US" dirty="0" smtClean="0"/>
          </a:p>
          <a:p>
            <a:r>
              <a:rPr lang="en-US" dirty="0" smtClean="0"/>
              <a:t>Even when security controls exist, they are usually disabled or set by default to easy/functional settings rather than highly security settings.</a:t>
            </a:r>
          </a:p>
        </p:txBody>
      </p:sp>
    </p:spTree>
    <p:extLst>
      <p:ext uri="{BB962C8B-B14F-4D97-AF65-F5344CB8AC3E}">
        <p14:creationId xmlns:p14="http://schemas.microsoft.com/office/powerpoint/2010/main" val="2722939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a:t>
            </a:fld>
            <a:endParaRPr lang="en-US" dirty="0"/>
          </a:p>
        </p:txBody>
      </p:sp>
      <p:sp>
        <p:nvSpPr>
          <p:cNvPr id="3" name="Title 2"/>
          <p:cNvSpPr>
            <a:spLocks noGrp="1"/>
          </p:cNvSpPr>
          <p:nvPr>
            <p:ph type="title"/>
          </p:nvPr>
        </p:nvSpPr>
        <p:spPr/>
        <p:txBody>
          <a:bodyPr/>
          <a:lstStyle/>
          <a:p>
            <a:r>
              <a:rPr lang="en-US" dirty="0"/>
              <a:t>Academic </a:t>
            </a:r>
            <a:r>
              <a:rPr lang="en-US" dirty="0" smtClean="0"/>
              <a:t>Calendar &amp; Sessions</a:t>
            </a:r>
            <a:endParaRPr lang="en-US" dirty="0"/>
          </a:p>
        </p:txBody>
      </p:sp>
      <p:pic>
        <p:nvPicPr>
          <p:cNvPr id="6" name="Picture 5"/>
          <p:cNvPicPr>
            <a:picLocks noChangeAspect="1"/>
          </p:cNvPicPr>
          <p:nvPr/>
        </p:nvPicPr>
        <p:blipFill>
          <a:blip r:embed="rId3"/>
          <a:stretch>
            <a:fillRect/>
          </a:stretch>
        </p:blipFill>
        <p:spPr>
          <a:xfrm>
            <a:off x="250863" y="1560427"/>
            <a:ext cx="8642274" cy="4459373"/>
          </a:xfrm>
          <a:prstGeom prst="rect">
            <a:avLst/>
          </a:prstGeom>
        </p:spPr>
      </p:pic>
    </p:spTree>
    <p:extLst>
      <p:ext uri="{BB962C8B-B14F-4D97-AF65-F5344CB8AC3E}">
        <p14:creationId xmlns:p14="http://schemas.microsoft.com/office/powerpoint/2010/main" val="32362452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85" y="1295400"/>
            <a:ext cx="472891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sz="half" idx="2"/>
          </p:nvPr>
        </p:nvSpPr>
        <p:spPr>
          <a:xfrm>
            <a:off x="4876800" y="1295400"/>
            <a:ext cx="4038600" cy="5029200"/>
          </a:xfrm>
        </p:spPr>
        <p:txBody>
          <a:bodyPr>
            <a:normAutofit fontScale="92500"/>
          </a:bodyPr>
          <a:lstStyle/>
          <a:p>
            <a:r>
              <a:rPr lang="en-US" dirty="0"/>
              <a:t>This chapter is an attempt to show how to address security at its </a:t>
            </a:r>
            <a:r>
              <a:rPr lang="en-US" dirty="0" smtClean="0"/>
              <a:t>source, </a:t>
            </a:r>
            <a:r>
              <a:rPr lang="en-US" dirty="0"/>
              <a:t>which is at the software development level. </a:t>
            </a:r>
            <a:endParaRPr lang="en-US" dirty="0" smtClean="0"/>
          </a:p>
          <a:p>
            <a:r>
              <a:rPr lang="en-US" dirty="0" smtClean="0"/>
              <a:t>This </a:t>
            </a:r>
            <a:r>
              <a:rPr lang="en-US" dirty="0"/>
              <a:t>requires a shift from </a:t>
            </a:r>
            <a:r>
              <a:rPr lang="en-US" i="1" u="sng" dirty="0">
                <a:solidFill>
                  <a:srgbClr val="FF0000"/>
                </a:solidFill>
              </a:rPr>
              <a:t>reactive</a:t>
            </a:r>
            <a:r>
              <a:rPr lang="en-US" dirty="0"/>
              <a:t> to </a:t>
            </a:r>
            <a:r>
              <a:rPr lang="en-US" i="1" u="sng" dirty="0">
                <a:solidFill>
                  <a:srgbClr val="FF0000"/>
                </a:solidFill>
              </a:rPr>
              <a:t>proactive</a:t>
            </a:r>
            <a:r>
              <a:rPr lang="en-US" dirty="0"/>
              <a:t> actions toward security problems to ensure they do not happen in the first place, or at least happen to a smaller extent. </a:t>
            </a:r>
          </a:p>
        </p:txBody>
      </p:sp>
      <p:sp>
        <p:nvSpPr>
          <p:cNvPr id="4" name="Slide Number Placeholder 3"/>
          <p:cNvSpPr>
            <a:spLocks noGrp="1"/>
          </p:cNvSpPr>
          <p:nvPr>
            <p:ph type="sldNum" sz="quarter" idx="10"/>
          </p:nvPr>
        </p:nvSpPr>
        <p:spPr/>
        <p:txBody>
          <a:bodyPr/>
          <a:lstStyle/>
          <a:p>
            <a:fld id="{FB124A42-3BFC-4002-A422-5D3896DD5E41}" type="slidenum">
              <a:rPr lang="en-US" smtClean="0"/>
              <a:pPr/>
              <a:t>30</a:t>
            </a:fld>
            <a:endParaRPr lang="en-US" dirty="0"/>
          </a:p>
        </p:txBody>
      </p:sp>
      <p:sp>
        <p:nvSpPr>
          <p:cNvPr id="2" name="Title 1"/>
          <p:cNvSpPr>
            <a:spLocks noGrp="1"/>
          </p:cNvSpPr>
          <p:nvPr>
            <p:ph type="title"/>
          </p:nvPr>
        </p:nvSpPr>
        <p:spPr/>
        <p:txBody>
          <a:bodyPr/>
          <a:lstStyle/>
          <a:p>
            <a:r>
              <a:rPr lang="en-US" dirty="0"/>
              <a:t>Where do we place security?</a:t>
            </a:r>
          </a:p>
        </p:txBody>
      </p:sp>
    </p:spTree>
    <p:extLst>
      <p:ext uri="{BB962C8B-B14F-4D97-AF65-F5344CB8AC3E}">
        <p14:creationId xmlns:p14="http://schemas.microsoft.com/office/powerpoint/2010/main" val="2614371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Development Lifecycle</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31</a:t>
            </a:fld>
            <a:endParaRPr lang="en-US" dirty="0"/>
          </a:p>
        </p:txBody>
      </p:sp>
    </p:spTree>
    <p:extLst>
      <p:ext uri="{BB962C8B-B14F-4D97-AF65-F5344CB8AC3E}">
        <p14:creationId xmlns:p14="http://schemas.microsoft.com/office/powerpoint/2010/main" val="3213907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32</a:t>
            </a:fld>
            <a:endParaRPr lang="en-US" dirty="0"/>
          </a:p>
        </p:txBody>
      </p:sp>
      <p:sp>
        <p:nvSpPr>
          <p:cNvPr id="3" name="Title 2"/>
          <p:cNvSpPr>
            <a:spLocks noGrp="1"/>
          </p:cNvSpPr>
          <p:nvPr>
            <p:ph type="title"/>
          </p:nvPr>
        </p:nvSpPr>
        <p:spPr/>
        <p:txBody>
          <a:bodyPr/>
          <a:lstStyle/>
          <a:p>
            <a:r>
              <a:rPr lang="en-US" dirty="0"/>
              <a:t>System Development Life Cycle</a:t>
            </a:r>
          </a:p>
        </p:txBody>
      </p:sp>
      <p:sp>
        <p:nvSpPr>
          <p:cNvPr id="4" name="Content Placeholder 3"/>
          <p:cNvSpPr>
            <a:spLocks noGrp="1"/>
          </p:cNvSpPr>
          <p:nvPr>
            <p:ph idx="1"/>
          </p:nvPr>
        </p:nvSpPr>
        <p:spPr/>
        <p:txBody>
          <a:bodyPr>
            <a:normAutofit fontScale="92500" lnSpcReduction="20000"/>
          </a:bodyPr>
          <a:lstStyle/>
          <a:p>
            <a:r>
              <a:rPr lang="en-US" dirty="0" smtClean="0"/>
              <a:t>Very simply… a </a:t>
            </a:r>
            <a:r>
              <a:rPr lang="en-US" dirty="0"/>
              <a:t>life cycle is a representation of development changes. </a:t>
            </a:r>
            <a:endParaRPr lang="en-US" dirty="0" smtClean="0"/>
          </a:p>
          <a:p>
            <a:r>
              <a:rPr lang="en-US" dirty="0" smtClean="0"/>
              <a:t>Projects </a:t>
            </a:r>
            <a:r>
              <a:rPr lang="en-US" dirty="0"/>
              <a:t>have a life cycle: initiation, planning, execution and controlling, and closure. </a:t>
            </a:r>
            <a:endParaRPr lang="en-US" dirty="0" smtClean="0"/>
          </a:p>
          <a:p>
            <a:r>
              <a:rPr lang="en-US" dirty="0" smtClean="0"/>
              <a:t>A </a:t>
            </a:r>
            <a:r>
              <a:rPr lang="en-US" dirty="0"/>
              <a:t>system has its own developmental life </a:t>
            </a:r>
            <a:r>
              <a:rPr lang="en-US" dirty="0" smtClean="0"/>
              <a:t>cycle:</a:t>
            </a:r>
          </a:p>
          <a:p>
            <a:pPr lvl="1"/>
            <a:r>
              <a:rPr lang="en-US" b="1" dirty="0" smtClean="0"/>
              <a:t>Initiation</a:t>
            </a:r>
            <a:r>
              <a:rPr lang="en-US" dirty="0" smtClean="0"/>
              <a:t> -- </a:t>
            </a:r>
            <a:r>
              <a:rPr lang="en-US" dirty="0"/>
              <a:t>Need for a new system is defined </a:t>
            </a:r>
          </a:p>
          <a:p>
            <a:pPr lvl="1"/>
            <a:r>
              <a:rPr lang="en-US" b="1" dirty="0" smtClean="0"/>
              <a:t>Acquisition</a:t>
            </a:r>
            <a:r>
              <a:rPr lang="en-US" b="1" dirty="0"/>
              <a:t>/ </a:t>
            </a:r>
            <a:r>
              <a:rPr lang="en-US" b="1" dirty="0" smtClean="0"/>
              <a:t>development</a:t>
            </a:r>
            <a:r>
              <a:rPr lang="en-US" b="1" dirty="0"/>
              <a:t> </a:t>
            </a:r>
            <a:r>
              <a:rPr lang="en-US" dirty="0"/>
              <a:t>--</a:t>
            </a:r>
            <a:r>
              <a:rPr lang="en-US" dirty="0" smtClean="0"/>
              <a:t> </a:t>
            </a:r>
            <a:r>
              <a:rPr lang="en-US" dirty="0"/>
              <a:t>New system is either created or purchased </a:t>
            </a:r>
          </a:p>
          <a:p>
            <a:pPr lvl="1"/>
            <a:r>
              <a:rPr lang="en-US" b="1" dirty="0" smtClean="0"/>
              <a:t>Implementation</a:t>
            </a:r>
            <a:r>
              <a:rPr lang="en-US" dirty="0"/>
              <a:t> --</a:t>
            </a:r>
            <a:r>
              <a:rPr lang="en-US" dirty="0" smtClean="0"/>
              <a:t> </a:t>
            </a:r>
            <a:r>
              <a:rPr lang="en-US" dirty="0"/>
              <a:t>New system is installed into production environment </a:t>
            </a:r>
          </a:p>
          <a:p>
            <a:pPr lvl="1"/>
            <a:r>
              <a:rPr lang="en-US" b="1" dirty="0" smtClean="0"/>
              <a:t>Operation</a:t>
            </a:r>
            <a:r>
              <a:rPr lang="en-US" b="1" dirty="0"/>
              <a:t>/ </a:t>
            </a:r>
            <a:r>
              <a:rPr lang="en-US" b="1" dirty="0" smtClean="0"/>
              <a:t>maintenance</a:t>
            </a:r>
            <a:r>
              <a:rPr lang="en-US" b="1" dirty="0"/>
              <a:t> </a:t>
            </a:r>
            <a:r>
              <a:rPr lang="en-US" dirty="0"/>
              <a:t>--</a:t>
            </a:r>
            <a:r>
              <a:rPr lang="en-US" dirty="0" smtClean="0"/>
              <a:t> </a:t>
            </a:r>
            <a:r>
              <a:rPr lang="en-US" dirty="0"/>
              <a:t>System is used and cared for </a:t>
            </a:r>
          </a:p>
          <a:p>
            <a:pPr lvl="1"/>
            <a:r>
              <a:rPr lang="en-US" b="1" dirty="0" smtClean="0"/>
              <a:t>Disposal</a:t>
            </a:r>
            <a:r>
              <a:rPr lang="en-US" dirty="0"/>
              <a:t> --</a:t>
            </a:r>
            <a:r>
              <a:rPr lang="en-US" dirty="0" smtClean="0"/>
              <a:t> </a:t>
            </a:r>
            <a:r>
              <a:rPr lang="en-US" dirty="0"/>
              <a:t>System is removed from production </a:t>
            </a:r>
            <a:r>
              <a:rPr lang="en-US" dirty="0" smtClean="0"/>
              <a:t>environment</a:t>
            </a:r>
            <a:endParaRPr lang="en-US" dirty="0"/>
          </a:p>
        </p:txBody>
      </p:sp>
    </p:spTree>
    <p:extLst>
      <p:ext uri="{BB962C8B-B14F-4D97-AF65-F5344CB8AC3E}">
        <p14:creationId xmlns:p14="http://schemas.microsoft.com/office/powerpoint/2010/main" val="4123317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33</a:t>
            </a:fld>
            <a:endParaRPr lang="en-US" dirty="0"/>
          </a:p>
        </p:txBody>
      </p:sp>
      <p:sp>
        <p:nvSpPr>
          <p:cNvPr id="3" name="Title 2"/>
          <p:cNvSpPr>
            <a:spLocks noGrp="1"/>
          </p:cNvSpPr>
          <p:nvPr>
            <p:ph type="title"/>
          </p:nvPr>
        </p:nvSpPr>
        <p:spPr/>
        <p:txBody>
          <a:bodyPr/>
          <a:lstStyle/>
          <a:p>
            <a:r>
              <a:rPr lang="en-US" dirty="0" smtClean="0"/>
              <a:t>System DLC </a:t>
            </a:r>
            <a:r>
              <a:rPr lang="en-US" dirty="0"/>
              <a:t>High Level Steps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46651"/>
            <a:ext cx="6477000" cy="5313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649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34</a:t>
            </a:fld>
            <a:endParaRPr lang="en-US" dirty="0"/>
          </a:p>
        </p:txBody>
      </p:sp>
      <p:sp>
        <p:nvSpPr>
          <p:cNvPr id="3" name="Title 2"/>
          <p:cNvSpPr>
            <a:spLocks noGrp="1"/>
          </p:cNvSpPr>
          <p:nvPr>
            <p:ph type="title"/>
          </p:nvPr>
        </p:nvSpPr>
        <p:spPr/>
        <p:txBody>
          <a:bodyPr/>
          <a:lstStyle/>
          <a:p>
            <a:r>
              <a:rPr lang="en-US" dirty="0" smtClean="0"/>
              <a:t>System DLC </a:t>
            </a:r>
            <a:r>
              <a:rPr lang="en-US" dirty="0"/>
              <a:t>Models &amp; Methodologies</a:t>
            </a:r>
          </a:p>
        </p:txBody>
      </p:sp>
      <p:sp>
        <p:nvSpPr>
          <p:cNvPr id="4" name="Content Placeholder 3"/>
          <p:cNvSpPr>
            <a:spLocks noGrp="1"/>
          </p:cNvSpPr>
          <p:nvPr>
            <p:ph idx="1"/>
          </p:nvPr>
        </p:nvSpPr>
        <p:spPr/>
        <p:txBody>
          <a:bodyPr>
            <a:normAutofit fontScale="85000" lnSpcReduction="10000"/>
          </a:bodyPr>
          <a:lstStyle/>
          <a:p>
            <a:r>
              <a:rPr lang="en-US" b="1" dirty="0"/>
              <a:t>There are different SDLC models and methodologies, but each follows the same or similar phases laid out earlier. </a:t>
            </a:r>
            <a:endParaRPr lang="en-US" b="1" dirty="0" smtClean="0"/>
          </a:p>
          <a:p>
            <a:r>
              <a:rPr lang="en-US" dirty="0" smtClean="0"/>
              <a:t>It </a:t>
            </a:r>
            <a:r>
              <a:rPr lang="en-US" dirty="0"/>
              <a:t>is important that security be integrated at each phase, no matter what SDLC model is used. </a:t>
            </a:r>
            <a:endParaRPr lang="en-US" dirty="0" smtClean="0"/>
          </a:p>
          <a:p>
            <a:r>
              <a:rPr lang="en-US" dirty="0" smtClean="0"/>
              <a:t>Sensitive </a:t>
            </a:r>
            <a:r>
              <a:rPr lang="en-US" dirty="0"/>
              <a:t>data must be protected as they are transmitted, processed, and stored, and individual systems must be protected from a long list of potential threats. </a:t>
            </a:r>
            <a:endParaRPr lang="en-US" dirty="0" smtClean="0"/>
          </a:p>
          <a:p>
            <a:r>
              <a:rPr lang="en-US" dirty="0" smtClean="0"/>
              <a:t>A </a:t>
            </a:r>
            <a:r>
              <a:rPr lang="en-US" dirty="0"/>
              <a:t>risk management process should be employed to </a:t>
            </a:r>
            <a:r>
              <a:rPr lang="en-US" dirty="0" smtClean="0"/>
              <a:t>balance: </a:t>
            </a:r>
          </a:p>
          <a:p>
            <a:pPr marL="971550" lvl="1" indent="-514350">
              <a:buFont typeface="+mj-lt"/>
              <a:buAutoNum type="arabicPeriod"/>
            </a:pPr>
            <a:r>
              <a:rPr lang="en-US" dirty="0" smtClean="0"/>
              <a:t>the </a:t>
            </a:r>
            <a:r>
              <a:rPr lang="en-US" dirty="0"/>
              <a:t>requirements of protecting the organization and its </a:t>
            </a:r>
            <a:r>
              <a:rPr lang="en-US" dirty="0" smtClean="0"/>
              <a:t>assets, </a:t>
            </a:r>
            <a:r>
              <a:rPr lang="en-US" dirty="0"/>
              <a:t>and </a:t>
            </a:r>
            <a:endParaRPr lang="en-US" dirty="0" smtClean="0"/>
          </a:p>
          <a:p>
            <a:pPr marL="971550" lvl="1" indent="-514350">
              <a:buFont typeface="+mj-lt"/>
              <a:buAutoNum type="arabicPeriod"/>
            </a:pPr>
            <a:r>
              <a:rPr lang="en-US" dirty="0" smtClean="0"/>
              <a:t>the </a:t>
            </a:r>
            <a:r>
              <a:rPr lang="en-US" dirty="0"/>
              <a:t>costs of security countermeasures necessary to mitigate identified risks</a:t>
            </a:r>
            <a:r>
              <a:rPr lang="en-US" dirty="0" smtClean="0"/>
              <a:t>.</a:t>
            </a:r>
            <a:endParaRPr lang="en-US" dirty="0"/>
          </a:p>
        </p:txBody>
      </p:sp>
    </p:spTree>
    <p:extLst>
      <p:ext uri="{BB962C8B-B14F-4D97-AF65-F5344CB8AC3E}">
        <p14:creationId xmlns:p14="http://schemas.microsoft.com/office/powerpoint/2010/main" val="785284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35</a:t>
            </a:fld>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25438"/>
            <a:ext cx="8382000" cy="621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847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 Development Lifecycle</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4"/>
          </p:nvPr>
        </p:nvSpPr>
        <p:spPr/>
        <p:txBody>
          <a:bodyPr/>
          <a:lstStyle/>
          <a:p>
            <a:fld id="{FB124A42-3BFC-4002-A422-5D3896DD5E41}" type="slidenum">
              <a:rPr lang="en-US" smtClean="0"/>
              <a:pPr/>
              <a:t>36</a:t>
            </a:fld>
            <a:endParaRPr lang="en-US" dirty="0"/>
          </a:p>
        </p:txBody>
      </p:sp>
    </p:spTree>
    <p:extLst>
      <p:ext uri="{BB962C8B-B14F-4D97-AF65-F5344CB8AC3E}">
        <p14:creationId xmlns:p14="http://schemas.microsoft.com/office/powerpoint/2010/main" val="384913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124A42-3BFC-4002-A422-5D3896DD5E41}" type="slidenum">
              <a:rPr lang="en-US" smtClean="0"/>
              <a:pPr/>
              <a:t>37</a:t>
            </a:fld>
            <a:endParaRPr lang="en-US" dirty="0"/>
          </a:p>
        </p:txBody>
      </p:sp>
      <p:sp>
        <p:nvSpPr>
          <p:cNvPr id="5" name="Title 4"/>
          <p:cNvSpPr>
            <a:spLocks noGrp="1"/>
          </p:cNvSpPr>
          <p:nvPr>
            <p:ph type="title"/>
          </p:nvPr>
        </p:nvSpPr>
        <p:spPr/>
        <p:txBody>
          <a:bodyPr/>
          <a:lstStyle/>
          <a:p>
            <a:r>
              <a:rPr lang="en-US" dirty="0"/>
              <a:t>Software Development Lifecycle</a:t>
            </a:r>
          </a:p>
        </p:txBody>
      </p:sp>
      <p:sp>
        <p:nvSpPr>
          <p:cNvPr id="6" name="Content Placeholder 5"/>
          <p:cNvSpPr>
            <a:spLocks noGrp="1"/>
          </p:cNvSpPr>
          <p:nvPr>
            <p:ph idx="1"/>
          </p:nvPr>
        </p:nvSpPr>
        <p:spPr/>
        <p:txBody>
          <a:bodyPr>
            <a:normAutofit fontScale="85000" lnSpcReduction="20000"/>
          </a:bodyPr>
          <a:lstStyle/>
          <a:p>
            <a:r>
              <a:rPr lang="en-US" dirty="0"/>
              <a:t>There have been several software development life cycle (SDLC) models developed over the years, which we will cover later in this section, but the crux of each model deals with the following items: </a:t>
            </a:r>
          </a:p>
          <a:p>
            <a:pPr lvl="1"/>
            <a:r>
              <a:rPr lang="en-US" b="1" dirty="0" smtClean="0"/>
              <a:t>Requirements </a:t>
            </a:r>
            <a:r>
              <a:rPr lang="en-US" b="1" dirty="0"/>
              <a:t>gathering </a:t>
            </a:r>
            <a:r>
              <a:rPr lang="en-US" dirty="0" smtClean="0"/>
              <a:t>-- Determine </a:t>
            </a:r>
            <a:r>
              <a:rPr lang="en-US" dirty="0"/>
              <a:t>the why create this software, the what the software will do, and the for whom the software will be created </a:t>
            </a:r>
          </a:p>
          <a:p>
            <a:pPr lvl="1"/>
            <a:r>
              <a:rPr lang="en-US" b="1" dirty="0" smtClean="0"/>
              <a:t>Design</a:t>
            </a:r>
            <a:r>
              <a:rPr lang="en-US" dirty="0" smtClean="0"/>
              <a:t> </a:t>
            </a:r>
            <a:r>
              <a:rPr lang="en-US" dirty="0"/>
              <a:t>-- </a:t>
            </a:r>
            <a:r>
              <a:rPr lang="en-US" dirty="0" smtClean="0"/>
              <a:t>Deals </a:t>
            </a:r>
            <a:r>
              <a:rPr lang="en-US" dirty="0"/>
              <a:t>with how the software will accomplish the goals identified, which are encapsulated into a functional design </a:t>
            </a:r>
          </a:p>
          <a:p>
            <a:pPr lvl="1"/>
            <a:r>
              <a:rPr lang="en-US" b="1" dirty="0" smtClean="0"/>
              <a:t>Development</a:t>
            </a:r>
            <a:r>
              <a:rPr lang="en-US" dirty="0" smtClean="0"/>
              <a:t> </a:t>
            </a:r>
            <a:r>
              <a:rPr lang="en-US" dirty="0"/>
              <a:t>-- </a:t>
            </a:r>
            <a:r>
              <a:rPr lang="en-US" dirty="0" smtClean="0"/>
              <a:t>Programming </a:t>
            </a:r>
            <a:r>
              <a:rPr lang="en-US" dirty="0"/>
              <a:t>software code to meet specifications laid out in the design phase </a:t>
            </a:r>
          </a:p>
          <a:p>
            <a:pPr lvl="1"/>
            <a:r>
              <a:rPr lang="en-US" b="1" dirty="0" smtClean="0"/>
              <a:t>Testing</a:t>
            </a:r>
            <a:r>
              <a:rPr lang="en-US" b="1" dirty="0"/>
              <a:t>/ Validation </a:t>
            </a:r>
            <a:r>
              <a:rPr lang="en-US" dirty="0"/>
              <a:t>-- </a:t>
            </a:r>
            <a:r>
              <a:rPr lang="en-US" dirty="0" smtClean="0"/>
              <a:t>Validating </a:t>
            </a:r>
            <a:r>
              <a:rPr lang="en-US" dirty="0"/>
              <a:t>software to ensure that goals are met and the software works as planned </a:t>
            </a:r>
          </a:p>
          <a:p>
            <a:pPr lvl="1"/>
            <a:r>
              <a:rPr lang="en-US" b="1" dirty="0" smtClean="0"/>
              <a:t>Release</a:t>
            </a:r>
            <a:r>
              <a:rPr lang="en-US" b="1" dirty="0"/>
              <a:t>/ Maintenance </a:t>
            </a:r>
            <a:r>
              <a:rPr lang="en-US" dirty="0"/>
              <a:t>-- </a:t>
            </a:r>
            <a:r>
              <a:rPr lang="en-US" dirty="0" smtClean="0"/>
              <a:t>Deploying </a:t>
            </a:r>
            <a:r>
              <a:rPr lang="en-US" dirty="0"/>
              <a:t>the software and then ensuring that it is properly configured, patched, and </a:t>
            </a:r>
            <a:r>
              <a:rPr lang="en-US" dirty="0" smtClean="0"/>
              <a:t>monitored</a:t>
            </a:r>
            <a:endParaRPr lang="en-US" dirty="0"/>
          </a:p>
        </p:txBody>
      </p:sp>
    </p:spTree>
    <p:extLst>
      <p:ext uri="{BB962C8B-B14F-4D97-AF65-F5344CB8AC3E}">
        <p14:creationId xmlns:p14="http://schemas.microsoft.com/office/powerpoint/2010/main" val="725298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38</a:t>
            </a:fld>
            <a:endParaRPr lang="en-US" dirty="0"/>
          </a:p>
        </p:txBody>
      </p:sp>
      <p:sp>
        <p:nvSpPr>
          <p:cNvPr id="3" name="Title 2"/>
          <p:cNvSpPr>
            <a:spLocks noGrp="1"/>
          </p:cNvSpPr>
          <p:nvPr>
            <p:ph type="title"/>
          </p:nvPr>
        </p:nvSpPr>
        <p:spPr/>
        <p:txBody>
          <a:bodyPr/>
          <a:lstStyle/>
          <a:p>
            <a:r>
              <a:rPr lang="en-US" dirty="0"/>
              <a:t>Design Phase</a:t>
            </a:r>
          </a:p>
        </p:txBody>
      </p:sp>
      <p:sp>
        <p:nvSpPr>
          <p:cNvPr id="4" name="Content Placeholder 3"/>
          <p:cNvSpPr>
            <a:spLocks noGrp="1"/>
          </p:cNvSpPr>
          <p:nvPr>
            <p:ph idx="1"/>
          </p:nvPr>
        </p:nvSpPr>
        <p:spPr/>
        <p:txBody>
          <a:bodyPr>
            <a:normAutofit fontScale="92500" lnSpcReduction="20000"/>
          </a:bodyPr>
          <a:lstStyle/>
          <a:p>
            <a:r>
              <a:rPr lang="en-US" dirty="0" smtClean="0"/>
              <a:t>Some </a:t>
            </a:r>
            <a:r>
              <a:rPr lang="en-US" dirty="0"/>
              <a:t>companies skip the functional design phase, which can cause major delays down the road and redevelopment efforts, because a broad vision of the product needs to be understood before looking strictly at the details. </a:t>
            </a:r>
          </a:p>
          <a:p>
            <a:r>
              <a:rPr lang="en-US" dirty="0" smtClean="0"/>
              <a:t>Software </a:t>
            </a:r>
            <a:r>
              <a:rPr lang="en-US" dirty="0"/>
              <a:t>requirements commonly come from three models: </a:t>
            </a:r>
          </a:p>
          <a:p>
            <a:pPr marL="971550" lvl="1" indent="-514350">
              <a:buFont typeface="+mj-lt"/>
              <a:buAutoNum type="arabicPeriod"/>
            </a:pPr>
            <a:r>
              <a:rPr lang="en-US" b="1" dirty="0" smtClean="0"/>
              <a:t>Informational </a:t>
            </a:r>
            <a:r>
              <a:rPr lang="en-US" b="1" dirty="0"/>
              <a:t>model </a:t>
            </a:r>
            <a:r>
              <a:rPr lang="en-US" dirty="0" smtClean="0"/>
              <a:t>-- Dictates </a:t>
            </a:r>
            <a:r>
              <a:rPr lang="en-US" dirty="0"/>
              <a:t>the type of information to be processed and how it will be processed </a:t>
            </a:r>
          </a:p>
          <a:p>
            <a:pPr marL="971550" lvl="1" indent="-514350">
              <a:buFont typeface="+mj-lt"/>
              <a:buAutoNum type="arabicPeriod"/>
            </a:pPr>
            <a:r>
              <a:rPr lang="en-US" b="1" dirty="0" smtClean="0"/>
              <a:t>Functional </a:t>
            </a:r>
            <a:r>
              <a:rPr lang="en-US" b="1" dirty="0"/>
              <a:t>model </a:t>
            </a:r>
            <a:r>
              <a:rPr lang="en-US" dirty="0"/>
              <a:t>-- </a:t>
            </a:r>
            <a:r>
              <a:rPr lang="en-US" dirty="0" smtClean="0"/>
              <a:t>Outlines </a:t>
            </a:r>
            <a:r>
              <a:rPr lang="en-US" dirty="0"/>
              <a:t>the tasks and functions the application needs to carry out </a:t>
            </a:r>
          </a:p>
          <a:p>
            <a:pPr marL="971550" lvl="1" indent="-514350">
              <a:buFont typeface="+mj-lt"/>
              <a:buAutoNum type="arabicPeriod"/>
            </a:pPr>
            <a:r>
              <a:rPr lang="en-US" b="1" dirty="0" smtClean="0"/>
              <a:t>Behavioral </a:t>
            </a:r>
            <a:r>
              <a:rPr lang="en-US" b="1" dirty="0"/>
              <a:t>model </a:t>
            </a:r>
            <a:r>
              <a:rPr lang="en-US" dirty="0"/>
              <a:t>-- </a:t>
            </a:r>
            <a:r>
              <a:rPr lang="en-US" dirty="0" smtClean="0"/>
              <a:t>Explains </a:t>
            </a:r>
            <a:r>
              <a:rPr lang="en-US" dirty="0"/>
              <a:t>the states the application will be in during and after specific transitions take </a:t>
            </a:r>
            <a:r>
              <a:rPr lang="en-US" dirty="0" smtClean="0"/>
              <a:t>place</a:t>
            </a:r>
            <a:endParaRPr lang="en-US" dirty="0"/>
          </a:p>
        </p:txBody>
      </p:sp>
    </p:spTree>
    <p:extLst>
      <p:ext uri="{BB962C8B-B14F-4D97-AF65-F5344CB8AC3E}">
        <p14:creationId xmlns:p14="http://schemas.microsoft.com/office/powerpoint/2010/main" val="3340821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39</a:t>
            </a:fld>
            <a:endParaRPr lang="en-US" dirty="0"/>
          </a:p>
        </p:txBody>
      </p:sp>
      <p:sp>
        <p:nvSpPr>
          <p:cNvPr id="3" name="Title 2"/>
          <p:cNvSpPr>
            <a:spLocks noGrp="1"/>
          </p:cNvSpPr>
          <p:nvPr>
            <p:ph type="title"/>
          </p:nvPr>
        </p:nvSpPr>
        <p:spPr/>
        <p:txBody>
          <a:bodyPr/>
          <a:lstStyle/>
          <a:p>
            <a:r>
              <a:rPr lang="en-US" dirty="0"/>
              <a:t>Design </a:t>
            </a:r>
            <a:r>
              <a:rPr lang="en-US" dirty="0" smtClean="0"/>
              <a:t>Phase: </a:t>
            </a:r>
            <a:r>
              <a:rPr lang="en-US" dirty="0"/>
              <a:t>Antivirus Example</a:t>
            </a:r>
          </a:p>
        </p:txBody>
      </p:sp>
      <p:sp>
        <p:nvSpPr>
          <p:cNvPr id="4" name="Content Placeholder 3"/>
          <p:cNvSpPr>
            <a:spLocks noGrp="1"/>
          </p:cNvSpPr>
          <p:nvPr>
            <p:ph idx="1"/>
          </p:nvPr>
        </p:nvSpPr>
        <p:spPr/>
        <p:txBody>
          <a:bodyPr>
            <a:normAutofit fontScale="77500" lnSpcReduction="20000"/>
          </a:bodyPr>
          <a:lstStyle/>
          <a:p>
            <a:r>
              <a:rPr lang="en-US" dirty="0"/>
              <a:t>For example, an antivirus software application may have an </a:t>
            </a:r>
            <a:r>
              <a:rPr lang="en-US" b="1" dirty="0">
                <a:solidFill>
                  <a:srgbClr val="FF0000"/>
                </a:solidFill>
              </a:rPr>
              <a:t>informational model</a:t>
            </a:r>
            <a:r>
              <a:rPr lang="en-US" dirty="0"/>
              <a:t> that dictates what information is to be processed by the program, such as virus signatures, modified system files , checksums on critical files, and virus activity. </a:t>
            </a:r>
          </a:p>
          <a:p>
            <a:r>
              <a:rPr lang="en-US" dirty="0"/>
              <a:t>It would also have a </a:t>
            </a:r>
            <a:r>
              <a:rPr lang="en-US" b="1" dirty="0">
                <a:solidFill>
                  <a:srgbClr val="FF0000"/>
                </a:solidFill>
              </a:rPr>
              <a:t>functional model </a:t>
            </a:r>
            <a:r>
              <a:rPr lang="en-US" dirty="0"/>
              <a:t>that dictates that the application should be able to scan a hard drive , check e-mail for known virus signatures, monitor critical system files , and update itself. </a:t>
            </a:r>
          </a:p>
          <a:p>
            <a:r>
              <a:rPr lang="en-US" dirty="0"/>
              <a:t>The </a:t>
            </a:r>
            <a:r>
              <a:rPr lang="en-US" b="1" dirty="0">
                <a:solidFill>
                  <a:srgbClr val="FF0000"/>
                </a:solidFill>
              </a:rPr>
              <a:t>behavioral model </a:t>
            </a:r>
            <a:r>
              <a:rPr lang="en-US" dirty="0"/>
              <a:t>would indicate that when the system starts up, the antivirus software application will scan the hard drive and memory segments. The computer coming online would be the event that changes the state of the application . If a virus were found, the application would change state and deal with the virus appropriately. Each state must be accounted for to ensure that the product does not go into an insecure state and act in an unpredictable way.</a:t>
            </a:r>
          </a:p>
          <a:p>
            <a:endParaRPr lang="en-US" dirty="0"/>
          </a:p>
        </p:txBody>
      </p:sp>
    </p:spTree>
    <p:extLst>
      <p:ext uri="{BB962C8B-B14F-4D97-AF65-F5344CB8AC3E}">
        <p14:creationId xmlns:p14="http://schemas.microsoft.com/office/powerpoint/2010/main" val="1644251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effectLst>
                  <a:outerShdw blurRad="50800" dist="38100" dir="2700000" algn="tl" rotWithShape="0">
                    <a:prstClr val="black">
                      <a:alpha val="40000"/>
                    </a:prstClr>
                  </a:outerShdw>
                  <a:reflection blurRad="152400" stA="47000" endPos="67000" dir="5400000" sy="-100000" algn="bl" rotWithShape="0"/>
                </a:effectLst>
              </a:rPr>
              <a:t>Tales from the Crypt.</a:t>
            </a:r>
            <a:endParaRPr lang="en-US" dirty="0">
              <a:effectLst>
                <a:outerShdw blurRad="50800" dist="38100" dir="2700000" algn="tl" rotWithShape="0">
                  <a:prstClr val="black">
                    <a:alpha val="40000"/>
                  </a:prstClr>
                </a:outerShdw>
                <a:reflection blurRad="152400" stA="47000" endPos="67000" dir="5400000" sy="-100000" algn="bl" rotWithShape="0"/>
              </a:effectLst>
            </a:endParaRPr>
          </a:p>
        </p:txBody>
      </p:sp>
      <p:sp>
        <p:nvSpPr>
          <p:cNvPr id="4" name="Subtitle 3"/>
          <p:cNvSpPr>
            <a:spLocks noGrp="1"/>
          </p:cNvSpPr>
          <p:nvPr>
            <p:ph type="subTitle" idx="1"/>
          </p:nvPr>
        </p:nvSpPr>
        <p:spPr/>
        <p:txBody>
          <a:bodyPr/>
          <a:lstStyle/>
          <a:p>
            <a:r>
              <a:rPr lang="en-US" dirty="0"/>
              <a:t>Practical Applications &amp; Lessons </a:t>
            </a:r>
            <a:r>
              <a:rPr lang="en-US" dirty="0" smtClean="0"/>
              <a:t>Learned. </a:t>
            </a:r>
            <a:endParaRPr lang="en-US" dirty="0"/>
          </a:p>
        </p:txBody>
      </p:sp>
      <p:sp>
        <p:nvSpPr>
          <p:cNvPr id="2" name="Slide Number Placeholder 1"/>
          <p:cNvSpPr>
            <a:spLocks noGrp="1"/>
          </p:cNvSpPr>
          <p:nvPr>
            <p:ph type="sldNum" sz="quarter" idx="4294967295"/>
          </p:nvPr>
        </p:nvSpPr>
        <p:spPr>
          <a:xfrm>
            <a:off x="8382000" y="6559550"/>
            <a:ext cx="762000" cy="263525"/>
          </a:xfrm>
        </p:spPr>
        <p:txBody>
          <a:bodyPr/>
          <a:lstStyle/>
          <a:p>
            <a:fld id="{FB124A42-3BFC-4002-A422-5D3896DD5E41}" type="slidenum">
              <a:rPr lang="en-US" smtClean="0"/>
              <a:pPr/>
              <a:t>4</a:t>
            </a:fld>
            <a:endParaRPr lang="en-US" dirty="0"/>
          </a:p>
        </p:txBody>
      </p:sp>
    </p:spTree>
    <p:extLst>
      <p:ext uri="{BB962C8B-B14F-4D97-AF65-F5344CB8AC3E}">
        <p14:creationId xmlns:p14="http://schemas.microsoft.com/office/powerpoint/2010/main" val="3067470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40</a:t>
            </a:fld>
            <a:endParaRPr lang="en-US" dirty="0"/>
          </a:p>
        </p:txBody>
      </p:sp>
      <p:sp>
        <p:nvSpPr>
          <p:cNvPr id="5" name="Title 4"/>
          <p:cNvSpPr>
            <a:spLocks noGrp="1"/>
          </p:cNvSpPr>
          <p:nvPr>
            <p:ph type="title"/>
          </p:nvPr>
        </p:nvSpPr>
        <p:spPr/>
        <p:txBody>
          <a:bodyPr>
            <a:normAutofit fontScale="90000"/>
          </a:bodyPr>
          <a:lstStyle/>
          <a:p>
            <a:r>
              <a:rPr lang="en-US" dirty="0"/>
              <a:t>Design Phase </a:t>
            </a:r>
            <a:r>
              <a:rPr lang="en-US" dirty="0" smtClean="0"/>
              <a:t>Outputs: </a:t>
            </a:r>
            <a:r>
              <a:rPr lang="en-US" dirty="0"/>
              <a:t>Data, Architecture, Procedure Designs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76400"/>
            <a:ext cx="7162800" cy="4550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7441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41</a:t>
            </a:fld>
            <a:endParaRPr lang="en-US" dirty="0"/>
          </a:p>
        </p:txBody>
      </p:sp>
      <p:sp>
        <p:nvSpPr>
          <p:cNvPr id="3" name="Title 2"/>
          <p:cNvSpPr>
            <a:spLocks noGrp="1"/>
          </p:cNvSpPr>
          <p:nvPr>
            <p:ph type="title"/>
          </p:nvPr>
        </p:nvSpPr>
        <p:spPr/>
        <p:txBody>
          <a:bodyPr/>
          <a:lstStyle/>
          <a:p>
            <a:r>
              <a:rPr lang="en-US" dirty="0"/>
              <a:t>Threat Modeling</a:t>
            </a:r>
          </a:p>
        </p:txBody>
      </p:sp>
      <p:sp>
        <p:nvSpPr>
          <p:cNvPr id="4" name="Content Placeholder 3"/>
          <p:cNvSpPr>
            <a:spLocks noGrp="1"/>
          </p:cNvSpPr>
          <p:nvPr>
            <p:ph idx="1"/>
          </p:nvPr>
        </p:nvSpPr>
        <p:spPr/>
        <p:txBody>
          <a:bodyPr>
            <a:normAutofit/>
          </a:bodyPr>
          <a:lstStyle/>
          <a:p>
            <a:r>
              <a:rPr lang="en-US" dirty="0"/>
              <a:t>An </a:t>
            </a:r>
            <a:r>
              <a:rPr lang="en-US" b="1" dirty="0"/>
              <a:t>attack surface </a:t>
            </a:r>
            <a:r>
              <a:rPr lang="en-US" dirty="0"/>
              <a:t>is what is available to be used by an attacker against the product itself</a:t>
            </a:r>
            <a:r>
              <a:rPr lang="en-US" dirty="0" smtClean="0"/>
              <a:t>.</a:t>
            </a:r>
          </a:p>
          <a:p>
            <a:r>
              <a:rPr lang="en-US" dirty="0"/>
              <a:t>The aim of an </a:t>
            </a:r>
            <a:r>
              <a:rPr lang="en-US" b="1" dirty="0"/>
              <a:t>attack surface analysis </a:t>
            </a:r>
            <a:r>
              <a:rPr lang="en-US" dirty="0"/>
              <a:t>is to identify and reduce the amount of code and functionality accessible to untrusted users</a:t>
            </a:r>
            <a:r>
              <a:rPr lang="en-US" dirty="0" smtClean="0"/>
              <a:t>.</a:t>
            </a:r>
          </a:p>
          <a:p>
            <a:r>
              <a:rPr lang="en-US" b="1" dirty="0"/>
              <a:t>Threat modeling </a:t>
            </a:r>
            <a:r>
              <a:rPr lang="en-US" dirty="0"/>
              <a:t>is a systematic approach used to understand how different threats could be realized and how a successful compromise could take place</a:t>
            </a:r>
            <a:r>
              <a:rPr lang="en-US" dirty="0" smtClean="0"/>
              <a:t>.</a:t>
            </a:r>
            <a:endParaRPr lang="en-US" dirty="0"/>
          </a:p>
        </p:txBody>
      </p:sp>
    </p:spTree>
    <p:extLst>
      <p:ext uri="{BB962C8B-B14F-4D97-AF65-F5344CB8AC3E}">
        <p14:creationId xmlns:p14="http://schemas.microsoft.com/office/powerpoint/2010/main" val="2351117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42</a:t>
            </a:fld>
            <a:endParaRPr lang="en-US" dirty="0"/>
          </a:p>
        </p:txBody>
      </p:sp>
      <p:sp>
        <p:nvSpPr>
          <p:cNvPr id="5" name="Title 4"/>
          <p:cNvSpPr>
            <a:spLocks noGrp="1"/>
          </p:cNvSpPr>
          <p:nvPr>
            <p:ph type="title"/>
          </p:nvPr>
        </p:nvSpPr>
        <p:spPr/>
        <p:txBody>
          <a:bodyPr/>
          <a:lstStyle/>
          <a:p>
            <a:r>
              <a:rPr lang="en-US" dirty="0"/>
              <a:t>Threat Modeling Software Tools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1143000"/>
            <a:ext cx="9129713"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3259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43</a:t>
            </a:fld>
            <a:endParaRPr lang="en-US" dirty="0"/>
          </a:p>
        </p:txBody>
      </p:sp>
      <p:sp>
        <p:nvSpPr>
          <p:cNvPr id="3" name="Title 2"/>
          <p:cNvSpPr>
            <a:spLocks noGrp="1"/>
          </p:cNvSpPr>
          <p:nvPr>
            <p:ph type="title"/>
          </p:nvPr>
        </p:nvSpPr>
        <p:spPr/>
        <p:txBody>
          <a:bodyPr>
            <a:normAutofit fontScale="90000"/>
          </a:bodyPr>
          <a:lstStyle/>
          <a:p>
            <a:r>
              <a:rPr lang="en-US" dirty="0"/>
              <a:t>2011 CWE/SANS Top 25 Most Dangerous Software Errors</a:t>
            </a:r>
          </a:p>
        </p:txBody>
      </p:sp>
      <p:sp>
        <p:nvSpPr>
          <p:cNvPr id="4" name="Content Placeholder 3"/>
          <p:cNvSpPr>
            <a:spLocks noGrp="1"/>
          </p:cNvSpPr>
          <p:nvPr>
            <p:ph idx="1"/>
          </p:nvPr>
        </p:nvSpPr>
        <p:spPr/>
        <p:txBody>
          <a:bodyPr/>
          <a:lstStyle/>
          <a:p>
            <a:r>
              <a:rPr lang="en-US" dirty="0" smtClean="0"/>
              <a:t>Common Weakness Enumeration</a:t>
            </a:r>
          </a:p>
          <a:p>
            <a:r>
              <a:rPr lang="en-US" dirty="0" smtClean="0"/>
              <a:t>List </a:t>
            </a:r>
            <a:r>
              <a:rPr lang="en-US" dirty="0"/>
              <a:t>of the most widespread and critical errors that can lead to serious vulnerabilities in software. </a:t>
            </a:r>
            <a:endParaRPr lang="en-US" dirty="0" smtClean="0"/>
          </a:p>
          <a:p>
            <a:r>
              <a:rPr lang="en-US" dirty="0" smtClean="0"/>
              <a:t>They </a:t>
            </a:r>
            <a:r>
              <a:rPr lang="en-US" dirty="0"/>
              <a:t>are often easy to find, and easy to exploit. </a:t>
            </a:r>
            <a:endParaRPr lang="en-US" dirty="0" smtClean="0"/>
          </a:p>
          <a:p>
            <a:r>
              <a:rPr lang="en-US" dirty="0" smtClean="0"/>
              <a:t>They </a:t>
            </a:r>
            <a:r>
              <a:rPr lang="en-US" dirty="0"/>
              <a:t>are dangerous because they will frequently allow attackers to completely take over the software, steal data, or prevent the software from working at all</a:t>
            </a:r>
            <a:r>
              <a:rPr lang="en-US" dirty="0" smtClean="0"/>
              <a:t>.</a:t>
            </a:r>
          </a:p>
          <a:p>
            <a:r>
              <a:rPr lang="en-US" dirty="0">
                <a:hlinkClick r:id="rId2"/>
              </a:rPr>
              <a:t>http://cwe.mitre.org/top25/#</a:t>
            </a:r>
            <a:r>
              <a:rPr lang="en-US" dirty="0" smtClean="0">
                <a:hlinkClick r:id="rId2"/>
              </a:rPr>
              <a:t>Listing</a:t>
            </a:r>
            <a:r>
              <a:rPr lang="en-US" dirty="0" smtClean="0"/>
              <a:t> </a:t>
            </a:r>
            <a:endParaRPr lang="en-US" dirty="0"/>
          </a:p>
        </p:txBody>
      </p:sp>
    </p:spTree>
    <p:extLst>
      <p:ext uri="{BB962C8B-B14F-4D97-AF65-F5344CB8AC3E}">
        <p14:creationId xmlns:p14="http://schemas.microsoft.com/office/powerpoint/2010/main" val="2770266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44</a:t>
            </a:fld>
            <a:endParaRPr lang="en-US"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384175"/>
            <a:ext cx="9139237"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2862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normAutofit/>
          </a:bodyPr>
          <a:lstStyle/>
          <a:p>
            <a:pPr lvl="0"/>
            <a:r>
              <a:rPr lang="en-US" dirty="0"/>
              <a:t>Requirements gathering </a:t>
            </a:r>
          </a:p>
          <a:p>
            <a:pPr lvl="1"/>
            <a:r>
              <a:rPr lang="en-US" dirty="0"/>
              <a:t>Security risk assessment </a:t>
            </a:r>
          </a:p>
          <a:p>
            <a:pPr lvl="1"/>
            <a:r>
              <a:rPr lang="en-US" dirty="0"/>
              <a:t>Privacy risk assessment </a:t>
            </a:r>
          </a:p>
          <a:p>
            <a:pPr lvl="1"/>
            <a:r>
              <a:rPr lang="en-US" dirty="0"/>
              <a:t>Risk-level acceptance </a:t>
            </a:r>
          </a:p>
          <a:p>
            <a:pPr lvl="1"/>
            <a:r>
              <a:rPr lang="en-US" dirty="0"/>
              <a:t>Informational, functional, and behavioral requirements </a:t>
            </a:r>
          </a:p>
          <a:p>
            <a:pPr lvl="0"/>
            <a:r>
              <a:rPr lang="en-US" dirty="0"/>
              <a:t>Design </a:t>
            </a:r>
          </a:p>
          <a:p>
            <a:pPr lvl="1"/>
            <a:r>
              <a:rPr lang="en-US" dirty="0"/>
              <a:t>Attack surface analysis </a:t>
            </a:r>
          </a:p>
          <a:p>
            <a:pPr lvl="1"/>
            <a:r>
              <a:rPr lang="en-US" dirty="0"/>
              <a:t>Threat modeling </a:t>
            </a:r>
          </a:p>
        </p:txBody>
      </p:sp>
      <p:sp>
        <p:nvSpPr>
          <p:cNvPr id="6" name="Content Placeholder 5"/>
          <p:cNvSpPr>
            <a:spLocks noGrp="1"/>
          </p:cNvSpPr>
          <p:nvPr>
            <p:ph sz="half" idx="2"/>
          </p:nvPr>
        </p:nvSpPr>
        <p:spPr/>
        <p:txBody>
          <a:bodyPr>
            <a:normAutofit lnSpcReduction="10000"/>
          </a:bodyPr>
          <a:lstStyle/>
          <a:p>
            <a:pPr lvl="0"/>
            <a:r>
              <a:rPr lang="en-US" dirty="0"/>
              <a:t>Development </a:t>
            </a:r>
          </a:p>
          <a:p>
            <a:pPr lvl="1"/>
            <a:r>
              <a:rPr lang="en-US" dirty="0"/>
              <a:t>Automated CASE tools </a:t>
            </a:r>
          </a:p>
          <a:p>
            <a:pPr lvl="1"/>
            <a:r>
              <a:rPr lang="en-US" dirty="0"/>
              <a:t>Static analysis </a:t>
            </a:r>
          </a:p>
          <a:p>
            <a:pPr lvl="0"/>
            <a:r>
              <a:rPr lang="en-US" dirty="0"/>
              <a:t>Testing/ Validation </a:t>
            </a:r>
          </a:p>
          <a:p>
            <a:pPr lvl="1"/>
            <a:r>
              <a:rPr lang="en-US" dirty="0"/>
              <a:t>Dynamic analysis </a:t>
            </a:r>
          </a:p>
          <a:p>
            <a:pPr lvl="1"/>
            <a:r>
              <a:rPr lang="en-US" dirty="0"/>
              <a:t>Fuzzing </a:t>
            </a:r>
          </a:p>
          <a:p>
            <a:pPr lvl="1"/>
            <a:r>
              <a:rPr lang="en-US" dirty="0"/>
              <a:t>Manual testing </a:t>
            </a:r>
          </a:p>
          <a:p>
            <a:pPr lvl="1"/>
            <a:r>
              <a:rPr lang="en-US" dirty="0"/>
              <a:t>Unit, integration, acceptance, and regression testing </a:t>
            </a:r>
          </a:p>
          <a:p>
            <a:pPr lvl="0"/>
            <a:r>
              <a:rPr lang="en-US" dirty="0"/>
              <a:t>Release/ Maintenance </a:t>
            </a:r>
          </a:p>
          <a:p>
            <a:pPr lvl="1"/>
            <a:r>
              <a:rPr lang="en-US" dirty="0"/>
              <a:t>Final security review</a:t>
            </a:r>
          </a:p>
          <a:p>
            <a:endParaRPr lang="en-US" dirty="0"/>
          </a:p>
        </p:txBody>
      </p:sp>
      <p:sp>
        <p:nvSpPr>
          <p:cNvPr id="2" name="Slide Number Placeholder 1"/>
          <p:cNvSpPr>
            <a:spLocks noGrp="1"/>
          </p:cNvSpPr>
          <p:nvPr>
            <p:ph type="sldNum" sz="quarter" idx="10"/>
          </p:nvPr>
        </p:nvSpPr>
        <p:spPr/>
        <p:txBody>
          <a:bodyPr/>
          <a:lstStyle/>
          <a:p>
            <a:fld id="{FB124A42-3BFC-4002-A422-5D3896DD5E41}" type="slidenum">
              <a:rPr lang="en-US" smtClean="0"/>
              <a:pPr/>
              <a:t>45</a:t>
            </a:fld>
            <a:endParaRPr lang="en-US" dirty="0"/>
          </a:p>
        </p:txBody>
      </p:sp>
      <p:sp>
        <p:nvSpPr>
          <p:cNvPr id="4" name="Title 3"/>
          <p:cNvSpPr>
            <a:spLocks noGrp="1"/>
          </p:cNvSpPr>
          <p:nvPr>
            <p:ph type="title"/>
          </p:nvPr>
        </p:nvSpPr>
        <p:spPr/>
        <p:txBody>
          <a:bodyPr/>
          <a:lstStyle/>
          <a:p>
            <a:r>
              <a:rPr lang="en-US" dirty="0"/>
              <a:t>SDLC </a:t>
            </a:r>
            <a:r>
              <a:rPr lang="en-US" dirty="0" smtClean="0"/>
              <a:t>and Security Tasks</a:t>
            </a:r>
            <a:endParaRPr lang="en-US" dirty="0"/>
          </a:p>
        </p:txBody>
      </p:sp>
    </p:spTree>
    <p:extLst>
      <p:ext uri="{BB962C8B-B14F-4D97-AF65-F5344CB8AC3E}">
        <p14:creationId xmlns:p14="http://schemas.microsoft.com/office/powerpoint/2010/main" val="2625132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124A42-3BFC-4002-A422-5D3896DD5E41}" type="slidenum">
              <a:rPr lang="en-US" smtClean="0"/>
              <a:pPr/>
              <a:t>46</a:t>
            </a:fld>
            <a:endParaRPr lang="en-US" dirty="0"/>
          </a:p>
        </p:txBody>
      </p:sp>
      <p:sp>
        <p:nvSpPr>
          <p:cNvPr id="6" name="Title 5"/>
          <p:cNvSpPr>
            <a:spLocks noGrp="1"/>
          </p:cNvSpPr>
          <p:nvPr>
            <p:ph type="title"/>
          </p:nvPr>
        </p:nvSpPr>
        <p:spPr/>
        <p:txBody>
          <a:bodyPr/>
          <a:lstStyle/>
          <a:p>
            <a:r>
              <a:rPr lang="en-US" dirty="0" smtClean="0"/>
              <a:t>Key Terms</a:t>
            </a:r>
            <a:endParaRPr lang="en-US" dirty="0"/>
          </a:p>
        </p:txBody>
      </p:sp>
      <p:sp>
        <p:nvSpPr>
          <p:cNvPr id="7" name="Content Placeholder 6"/>
          <p:cNvSpPr>
            <a:spLocks noGrp="1"/>
          </p:cNvSpPr>
          <p:nvPr>
            <p:ph idx="1"/>
          </p:nvPr>
        </p:nvSpPr>
        <p:spPr/>
        <p:txBody>
          <a:bodyPr>
            <a:noAutofit/>
          </a:bodyPr>
          <a:lstStyle/>
          <a:p>
            <a:r>
              <a:rPr lang="en-US" sz="2000" b="1" dirty="0"/>
              <a:t>Statement of Work (SOW) </a:t>
            </a:r>
            <a:r>
              <a:rPr lang="en-US" sz="2000" dirty="0"/>
              <a:t>-- Describes the product and customer requirements. A detailed-oriented SOW will help ensure that these requirements are properly understood and assumptions are not made. </a:t>
            </a:r>
          </a:p>
          <a:p>
            <a:r>
              <a:rPr lang="en-US" sz="2000" b="1" dirty="0"/>
              <a:t>Work breakdown structure (WBS) </a:t>
            </a:r>
            <a:r>
              <a:rPr lang="en-US" sz="2000" dirty="0"/>
              <a:t>-- A project management tool used to define and group a project’s individual work elements in an organized manner. </a:t>
            </a:r>
          </a:p>
          <a:p>
            <a:r>
              <a:rPr lang="en-US" sz="2000" b="1" dirty="0"/>
              <a:t>Privacy Impact Rating </a:t>
            </a:r>
            <a:r>
              <a:rPr lang="en-US" sz="2000" dirty="0"/>
              <a:t>-- Indicates the sensitivity level of the data that will be processed or made accessible. </a:t>
            </a:r>
          </a:p>
          <a:p>
            <a:r>
              <a:rPr lang="en-US" sz="2000" b="1" dirty="0"/>
              <a:t>Attack surface </a:t>
            </a:r>
            <a:r>
              <a:rPr lang="en-US" sz="2000" dirty="0"/>
              <a:t>-- Components available to be used by an attacker against the product itself. </a:t>
            </a:r>
          </a:p>
          <a:p>
            <a:r>
              <a:rPr lang="en-US" sz="2000" b="1" dirty="0"/>
              <a:t>Attack surface analysis </a:t>
            </a:r>
            <a:r>
              <a:rPr lang="en-US" sz="2000" dirty="0"/>
              <a:t>-- Identify and reduce the amount of code accessible to untrusted users. </a:t>
            </a:r>
          </a:p>
          <a:p>
            <a:r>
              <a:rPr lang="en-US" sz="2000" b="1" dirty="0"/>
              <a:t>Threat modeling </a:t>
            </a:r>
            <a:r>
              <a:rPr lang="en-US" sz="2000" dirty="0"/>
              <a:t>-- A systematic approach used to understand how different threats could be realized and how a successful compromise could take place. </a:t>
            </a:r>
          </a:p>
          <a:p>
            <a:pPr marL="0" indent="0">
              <a:buNone/>
            </a:pPr>
            <a:endParaRPr lang="en-US" sz="2000" dirty="0"/>
          </a:p>
        </p:txBody>
      </p:sp>
    </p:spTree>
    <p:extLst>
      <p:ext uri="{BB962C8B-B14F-4D97-AF65-F5344CB8AC3E}">
        <p14:creationId xmlns:p14="http://schemas.microsoft.com/office/powerpoint/2010/main" val="1990632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124A42-3BFC-4002-A422-5D3896DD5E41}" type="slidenum">
              <a:rPr lang="en-US" smtClean="0"/>
              <a:pPr/>
              <a:t>47</a:t>
            </a:fld>
            <a:endParaRPr lang="en-US" dirty="0"/>
          </a:p>
        </p:txBody>
      </p:sp>
      <p:sp>
        <p:nvSpPr>
          <p:cNvPr id="6" name="Title 5"/>
          <p:cNvSpPr>
            <a:spLocks noGrp="1"/>
          </p:cNvSpPr>
          <p:nvPr>
            <p:ph type="title"/>
          </p:nvPr>
        </p:nvSpPr>
        <p:spPr/>
        <p:txBody>
          <a:bodyPr/>
          <a:lstStyle/>
          <a:p>
            <a:r>
              <a:rPr lang="en-US" dirty="0" smtClean="0"/>
              <a:t>Key Terms</a:t>
            </a:r>
            <a:endParaRPr lang="en-US" dirty="0"/>
          </a:p>
        </p:txBody>
      </p:sp>
      <p:sp>
        <p:nvSpPr>
          <p:cNvPr id="7" name="Content Placeholder 6"/>
          <p:cNvSpPr>
            <a:spLocks noGrp="1"/>
          </p:cNvSpPr>
          <p:nvPr>
            <p:ph idx="1"/>
          </p:nvPr>
        </p:nvSpPr>
        <p:spPr/>
        <p:txBody>
          <a:bodyPr>
            <a:normAutofit/>
          </a:bodyPr>
          <a:lstStyle/>
          <a:p>
            <a:r>
              <a:rPr lang="en-US" sz="2000" b="1" dirty="0" smtClean="0"/>
              <a:t>Computer-aided </a:t>
            </a:r>
            <a:r>
              <a:rPr lang="en-US" sz="2000" b="1" dirty="0"/>
              <a:t>software engineering (CASE) </a:t>
            </a:r>
            <a:r>
              <a:rPr lang="en-US" sz="2000" dirty="0"/>
              <a:t>-- Refers to software that allows for the automated development of software, which can come in the form of program editors, debuggers, code analyzers, version-control mechanisms, and more. </a:t>
            </a:r>
          </a:p>
          <a:p>
            <a:r>
              <a:rPr lang="en-US" sz="2000" b="1" dirty="0"/>
              <a:t>Static analysis </a:t>
            </a:r>
            <a:r>
              <a:rPr lang="en-US" sz="2000" dirty="0"/>
              <a:t>-- A debugging technique that is carried out by examining the code without executing the program, and therefore is carried out before the program is compiled. </a:t>
            </a:r>
          </a:p>
          <a:p>
            <a:r>
              <a:rPr lang="en-US" sz="2000" b="1" dirty="0"/>
              <a:t>Fuzzing</a:t>
            </a:r>
            <a:r>
              <a:rPr lang="en-US" sz="2000" dirty="0"/>
              <a:t> -- A technique used to discover flaws and vulnerabilities in software. </a:t>
            </a:r>
          </a:p>
          <a:p>
            <a:r>
              <a:rPr lang="en-US" sz="2000" b="1" dirty="0"/>
              <a:t>Verification</a:t>
            </a:r>
            <a:r>
              <a:rPr lang="en-US" sz="2000" dirty="0"/>
              <a:t> -- Determines if the product accurately represents and meets the specifications. </a:t>
            </a:r>
          </a:p>
          <a:p>
            <a:r>
              <a:rPr lang="en-US" sz="2000" b="1" dirty="0"/>
              <a:t>Validation</a:t>
            </a:r>
            <a:r>
              <a:rPr lang="en-US" sz="2000" dirty="0"/>
              <a:t> -- Determines if the product provides the necessary solution for the intended real-world problem.</a:t>
            </a:r>
          </a:p>
          <a:p>
            <a:endParaRPr lang="en-US" sz="2000" dirty="0"/>
          </a:p>
        </p:txBody>
      </p:sp>
    </p:spTree>
    <p:extLst>
      <p:ext uri="{BB962C8B-B14F-4D97-AF65-F5344CB8AC3E}">
        <p14:creationId xmlns:p14="http://schemas.microsoft.com/office/powerpoint/2010/main" val="1562211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Secure </a:t>
            </a:r>
            <a:r>
              <a:rPr lang="en-US" dirty="0" smtClean="0"/>
              <a:t>Development </a:t>
            </a:r>
            <a:r>
              <a:rPr lang="en-US" dirty="0"/>
              <a:t>Best Practices</a:t>
            </a:r>
          </a:p>
        </p:txBody>
      </p:sp>
      <p:sp>
        <p:nvSpPr>
          <p:cNvPr id="3" name="Text Placeholder 2"/>
          <p:cNvSpPr>
            <a:spLocks noGrp="1"/>
          </p:cNvSpPr>
          <p:nvPr>
            <p:ph type="body" idx="1"/>
          </p:nvPr>
        </p:nvSpPr>
        <p:spPr/>
        <p:txBody>
          <a:bodyPr/>
          <a:lstStyle/>
          <a:p>
            <a:r>
              <a:rPr lang="en-US" dirty="0" smtClean="0"/>
              <a:t>SP 800-160</a:t>
            </a:r>
            <a:endParaRPr lang="en-US" dirty="0"/>
          </a:p>
        </p:txBody>
      </p:sp>
      <p:sp>
        <p:nvSpPr>
          <p:cNvPr id="4" name="Slide Number Placeholder 3"/>
          <p:cNvSpPr>
            <a:spLocks noGrp="1"/>
          </p:cNvSpPr>
          <p:nvPr>
            <p:ph type="sldNum" sz="quarter" idx="4"/>
          </p:nvPr>
        </p:nvSpPr>
        <p:spPr/>
        <p:txBody>
          <a:bodyPr/>
          <a:lstStyle/>
          <a:p>
            <a:fld id="{FB124A42-3BFC-4002-A422-5D3896DD5E41}" type="slidenum">
              <a:rPr lang="en-US" smtClean="0"/>
              <a:pPr/>
              <a:t>48</a:t>
            </a:fld>
            <a:endParaRPr lang="en-US" dirty="0"/>
          </a:p>
        </p:txBody>
      </p:sp>
    </p:spTree>
    <p:extLst>
      <p:ext uri="{BB962C8B-B14F-4D97-AF65-F5344CB8AC3E}">
        <p14:creationId xmlns:p14="http://schemas.microsoft.com/office/powerpoint/2010/main" val="730939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6525" y="4275137"/>
            <a:ext cx="5197475" cy="197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0"/>
          </p:nvPr>
        </p:nvSpPr>
        <p:spPr/>
        <p:txBody>
          <a:bodyPr/>
          <a:lstStyle/>
          <a:p>
            <a:fld id="{FB124A42-3BFC-4002-A422-5D3896DD5E41}" type="slidenum">
              <a:rPr lang="en-US" smtClean="0"/>
              <a:pPr/>
              <a:t>49</a:t>
            </a:fld>
            <a:endParaRPr lang="en-US" dirty="0"/>
          </a:p>
        </p:txBody>
      </p:sp>
      <p:sp>
        <p:nvSpPr>
          <p:cNvPr id="5" name="Title 4"/>
          <p:cNvSpPr>
            <a:spLocks noGrp="1"/>
          </p:cNvSpPr>
          <p:nvPr>
            <p:ph type="title"/>
          </p:nvPr>
        </p:nvSpPr>
        <p:spPr/>
        <p:txBody>
          <a:bodyPr>
            <a:normAutofit/>
          </a:bodyPr>
          <a:lstStyle/>
          <a:p>
            <a:r>
              <a:rPr lang="en-US" dirty="0"/>
              <a:t>NIST Special Publication 800-160 </a:t>
            </a:r>
          </a:p>
        </p:txBody>
      </p:sp>
      <p:sp>
        <p:nvSpPr>
          <p:cNvPr id="6" name="Content Placeholder 5"/>
          <p:cNvSpPr>
            <a:spLocks noGrp="1"/>
          </p:cNvSpPr>
          <p:nvPr>
            <p:ph idx="1"/>
          </p:nvPr>
        </p:nvSpPr>
        <p:spPr/>
        <p:txBody>
          <a:bodyPr>
            <a:normAutofit fontScale="85000" lnSpcReduction="20000"/>
          </a:bodyPr>
          <a:lstStyle/>
          <a:p>
            <a:pPr marL="0" indent="0">
              <a:buNone/>
            </a:pPr>
            <a:r>
              <a:rPr lang="en-US" b="1" dirty="0"/>
              <a:t>THE PROCESSES </a:t>
            </a:r>
          </a:p>
          <a:p>
            <a:pPr marL="0" indent="0">
              <a:buNone/>
            </a:pPr>
            <a:r>
              <a:rPr lang="en-US" dirty="0"/>
              <a:t>3.1 STAKEHOLDER REQUIREMENTS DEFINITION PROCESS </a:t>
            </a:r>
          </a:p>
          <a:p>
            <a:pPr marL="0" indent="0">
              <a:buNone/>
            </a:pPr>
            <a:r>
              <a:rPr lang="en-US" dirty="0"/>
              <a:t>3.2 REQUIREMENTS ANALYSIS PROCESS</a:t>
            </a:r>
          </a:p>
          <a:p>
            <a:pPr marL="0" indent="0">
              <a:buNone/>
            </a:pPr>
            <a:r>
              <a:rPr lang="en-US" dirty="0"/>
              <a:t>3.3 ARCHITECTURAL DESIGN PROCESS</a:t>
            </a:r>
          </a:p>
          <a:p>
            <a:pPr marL="0" indent="0">
              <a:buNone/>
            </a:pPr>
            <a:r>
              <a:rPr lang="en-US" dirty="0"/>
              <a:t>3.4 IMPLEMENTATION PROCESS </a:t>
            </a:r>
          </a:p>
          <a:p>
            <a:pPr marL="0" indent="0">
              <a:buNone/>
            </a:pPr>
            <a:r>
              <a:rPr lang="en-US" dirty="0"/>
              <a:t>3.5 INTEGRATION PROCESS </a:t>
            </a:r>
          </a:p>
          <a:p>
            <a:pPr marL="0" indent="0">
              <a:buNone/>
            </a:pPr>
            <a:r>
              <a:rPr lang="en-US" dirty="0"/>
              <a:t>3.6 VERIFICATION PROCESS</a:t>
            </a:r>
          </a:p>
          <a:p>
            <a:pPr marL="0" indent="0">
              <a:buNone/>
            </a:pPr>
            <a:r>
              <a:rPr lang="en-US" dirty="0"/>
              <a:t>3.7 TRANSITION PROCESS</a:t>
            </a:r>
          </a:p>
          <a:p>
            <a:pPr marL="0" indent="0">
              <a:buNone/>
            </a:pPr>
            <a:r>
              <a:rPr lang="en-US" dirty="0"/>
              <a:t>3.8 VALIDATION PROCESS</a:t>
            </a:r>
          </a:p>
          <a:p>
            <a:pPr marL="0" indent="0">
              <a:buNone/>
            </a:pPr>
            <a:r>
              <a:rPr lang="en-US" dirty="0"/>
              <a:t>3.9 OPERATION PROCESS </a:t>
            </a:r>
          </a:p>
          <a:p>
            <a:pPr marL="0" indent="0">
              <a:buNone/>
            </a:pPr>
            <a:r>
              <a:rPr lang="en-US" dirty="0"/>
              <a:t>3.10 MAINTENANCE PROCESS </a:t>
            </a:r>
          </a:p>
          <a:p>
            <a:pPr marL="0" indent="0">
              <a:buNone/>
            </a:pPr>
            <a:r>
              <a:rPr lang="en-US" dirty="0"/>
              <a:t>3.11 DISPOSAL </a:t>
            </a:r>
            <a:r>
              <a:rPr lang="en-US" dirty="0" smtClean="0"/>
              <a:t>PROCESS</a:t>
            </a:r>
            <a:endParaRPr lang="en-US" dirty="0"/>
          </a:p>
        </p:txBody>
      </p:sp>
    </p:spTree>
    <p:extLst>
      <p:ext uri="{BB962C8B-B14F-4D97-AF65-F5344CB8AC3E}">
        <p14:creationId xmlns:p14="http://schemas.microsoft.com/office/powerpoint/2010/main" val="1862164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3105835"/>
            <a:ext cx="4572000" cy="646331"/>
          </a:xfrm>
          <a:prstGeom prst="rect">
            <a:avLst/>
          </a:prstGeom>
        </p:spPr>
        <p:txBody>
          <a:bodyPr>
            <a:spAutoFit/>
          </a:bodyPr>
          <a:lstStyle/>
          <a:p>
            <a:r>
              <a:rPr lang="en-US"/>
              <a:t>https://www.microsoft.com/en-us/sdl/adopt/eop.aspx</a:t>
            </a:r>
          </a:p>
        </p:txBody>
      </p:sp>
    </p:spTree>
    <p:extLst>
      <p:ext uri="{BB962C8B-B14F-4D97-AF65-F5344CB8AC3E}">
        <p14:creationId xmlns:p14="http://schemas.microsoft.com/office/powerpoint/2010/main" val="2985049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50</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57200"/>
            <a:ext cx="8534400" cy="5989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5289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51</a:t>
            </a:fld>
            <a:endParaRPr lang="en-US" dirty="0"/>
          </a:p>
        </p:txBody>
      </p:sp>
      <p:sp>
        <p:nvSpPr>
          <p:cNvPr id="3" name="Title 2"/>
          <p:cNvSpPr>
            <a:spLocks noGrp="1"/>
          </p:cNvSpPr>
          <p:nvPr>
            <p:ph type="title"/>
          </p:nvPr>
        </p:nvSpPr>
        <p:spPr/>
        <p:txBody>
          <a:bodyPr/>
          <a:lstStyle/>
          <a:p>
            <a:r>
              <a:rPr lang="en-US" dirty="0" smtClean="0"/>
              <a:t>Key Terms</a:t>
            </a:r>
            <a:endParaRPr lang="en-US" dirty="0"/>
          </a:p>
        </p:txBody>
      </p:sp>
      <p:sp>
        <p:nvSpPr>
          <p:cNvPr id="4" name="Content Placeholder 3"/>
          <p:cNvSpPr>
            <a:spLocks noGrp="1"/>
          </p:cNvSpPr>
          <p:nvPr>
            <p:ph idx="1"/>
          </p:nvPr>
        </p:nvSpPr>
        <p:spPr/>
        <p:txBody>
          <a:bodyPr>
            <a:noAutofit/>
          </a:bodyPr>
          <a:lstStyle/>
          <a:p>
            <a:r>
              <a:rPr lang="en-US" sz="2000" b="1" dirty="0" smtClean="0"/>
              <a:t>Web </a:t>
            </a:r>
            <a:r>
              <a:rPr lang="en-US" sz="2000" b="1" dirty="0"/>
              <a:t>Application Security Consortium (WASC) </a:t>
            </a:r>
            <a:r>
              <a:rPr lang="en-US" sz="2000" dirty="0"/>
              <a:t>-- A nonprofit organization made up of an international group of experts, industry practitioners, and organizational representatives who produce open-source and widely agreed upon best-practice security standards for the World Wide Web. </a:t>
            </a:r>
          </a:p>
          <a:p>
            <a:r>
              <a:rPr lang="en-US" sz="2000" b="1" dirty="0"/>
              <a:t>Open Web Application Security Project (OWASP) </a:t>
            </a:r>
            <a:r>
              <a:rPr lang="en-US" sz="2000" dirty="0"/>
              <a:t>-- A nonprofit organization focused on improving the security of application software. </a:t>
            </a:r>
          </a:p>
          <a:p>
            <a:r>
              <a:rPr lang="en-US" sz="2000" b="1" dirty="0"/>
              <a:t>Build Security In (BSI) </a:t>
            </a:r>
            <a:r>
              <a:rPr lang="en-US" sz="2000" dirty="0"/>
              <a:t>-- U.S. DHS effort that provides best practices, tools, guidelines, rules, principles, and other resources for software developers, architects, and security practitioners to use. </a:t>
            </a:r>
          </a:p>
          <a:p>
            <a:r>
              <a:rPr lang="en-US" sz="2000" b="1" dirty="0"/>
              <a:t>ISO/ IEC 27034 </a:t>
            </a:r>
            <a:r>
              <a:rPr lang="en-US" sz="2000" dirty="0"/>
              <a:t>-- International standard that provides guidance to assist organizations in integrating security into the processes used for managing their applications. It is applicable to in-house developed applications, applications acquired from third parties, and where the development or the operation of the application is outsourced.</a:t>
            </a:r>
          </a:p>
          <a:p>
            <a:pPr marL="0" indent="0">
              <a:buNone/>
            </a:pPr>
            <a:endParaRPr lang="en-US" sz="2000" dirty="0"/>
          </a:p>
        </p:txBody>
      </p:sp>
    </p:spTree>
    <p:extLst>
      <p:ext uri="{BB962C8B-B14F-4D97-AF65-F5344CB8AC3E}">
        <p14:creationId xmlns:p14="http://schemas.microsoft.com/office/powerpoint/2010/main" val="2351343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ctrTitle"/>
          </p:nvPr>
        </p:nvSpPr>
        <p:spPr/>
        <p:txBody>
          <a:bodyPr/>
          <a:lstStyle/>
          <a:p>
            <a:pPr eaLnBrk="1" hangingPunct="1"/>
            <a:r>
              <a:rPr lang="en-US" dirty="0" smtClean="0"/>
              <a:t>DATABASES</a:t>
            </a:r>
          </a:p>
        </p:txBody>
      </p:sp>
      <p:sp>
        <p:nvSpPr>
          <p:cNvPr id="39939" name="Rectangle 5"/>
          <p:cNvSpPr>
            <a:spLocks noGrp="1" noChangeArrowheads="1"/>
          </p:cNvSpPr>
          <p:nvPr>
            <p:ph type="subTitle" idx="1"/>
          </p:nvPr>
        </p:nvSpPr>
        <p:spPr/>
        <p:txBody>
          <a:bodyPr/>
          <a:lstStyle/>
          <a:p>
            <a:pPr eaLnBrk="1" hangingPunct="1"/>
            <a:r>
              <a:rPr lang="en-US" dirty="0" smtClean="0"/>
              <a:t>Databases are simply organized containers for storing data. But the devil is in the details. Ask the DBA.</a:t>
            </a:r>
          </a:p>
        </p:txBody>
      </p:sp>
      <p:sp>
        <p:nvSpPr>
          <p:cNvPr id="4" name="Slide Number Placeholder 3"/>
          <p:cNvSpPr>
            <a:spLocks noGrp="1"/>
          </p:cNvSpPr>
          <p:nvPr>
            <p:ph type="sldNum" sz="quarter" idx="4294967295"/>
          </p:nvPr>
        </p:nvSpPr>
        <p:spPr>
          <a:xfrm>
            <a:off x="8534400" y="6511925"/>
            <a:ext cx="609600" cy="263525"/>
          </a:xfrm>
        </p:spPr>
        <p:txBody>
          <a:bodyPr/>
          <a:lstStyle/>
          <a:p>
            <a:fld id="{FB124A42-3BFC-4002-A422-5D3896DD5E41}" type="slidenum">
              <a:rPr lang="en-US" smtClean="0"/>
              <a:pPr/>
              <a:t>52</a:t>
            </a:fld>
            <a:endParaRPr lang="en-US" dirty="0"/>
          </a:p>
        </p:txBody>
      </p:sp>
    </p:spTree>
    <p:extLst>
      <p:ext uri="{BB962C8B-B14F-4D97-AF65-F5344CB8AC3E}">
        <p14:creationId xmlns:p14="http://schemas.microsoft.com/office/powerpoint/2010/main" val="2448221087"/>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idx="1"/>
          </p:nvPr>
        </p:nvSpPr>
        <p:spPr/>
        <p:txBody>
          <a:bodyPr>
            <a:normAutofit lnSpcReduction="10000"/>
          </a:bodyPr>
          <a:lstStyle/>
          <a:p>
            <a:pPr eaLnBrk="1" hangingPunct="1">
              <a:lnSpc>
                <a:spcPct val="90000"/>
              </a:lnSpc>
            </a:pPr>
            <a:r>
              <a:rPr lang="en-US" sz="2400" dirty="0" smtClean="0"/>
              <a:t>Parts</a:t>
            </a:r>
          </a:p>
          <a:p>
            <a:pPr lvl="1" eaLnBrk="1" hangingPunct="1">
              <a:lnSpc>
                <a:spcPct val="90000"/>
              </a:lnSpc>
            </a:pPr>
            <a:r>
              <a:rPr lang="en-US" sz="2000" dirty="0" smtClean="0"/>
              <a:t>Data structures: tables or relations</a:t>
            </a:r>
          </a:p>
          <a:p>
            <a:pPr lvl="2" eaLnBrk="1" hangingPunct="1">
              <a:lnSpc>
                <a:spcPct val="90000"/>
              </a:lnSpc>
            </a:pPr>
            <a:r>
              <a:rPr lang="en-US" sz="1800" dirty="0" smtClean="0"/>
              <a:t>A relational data base stores data in </a:t>
            </a:r>
            <a:r>
              <a:rPr lang="en-US" sz="1800" i="1" dirty="0" smtClean="0"/>
              <a:t>relations</a:t>
            </a:r>
            <a:r>
              <a:rPr lang="en-US" sz="1800" dirty="0" smtClean="0"/>
              <a:t>. </a:t>
            </a:r>
          </a:p>
          <a:p>
            <a:pPr lvl="2" eaLnBrk="1" hangingPunct="1">
              <a:lnSpc>
                <a:spcPct val="90000"/>
              </a:lnSpc>
            </a:pPr>
            <a:r>
              <a:rPr lang="en-US" sz="1800" dirty="0" smtClean="0"/>
              <a:t>A relation can be thought of as a table </a:t>
            </a:r>
          </a:p>
          <a:p>
            <a:pPr lvl="1" eaLnBrk="1" hangingPunct="1">
              <a:lnSpc>
                <a:spcPct val="90000"/>
              </a:lnSpc>
            </a:pPr>
            <a:r>
              <a:rPr lang="en-US" sz="2000" dirty="0" smtClean="0"/>
              <a:t>Integrity rules on allowable values and value combinations</a:t>
            </a:r>
          </a:p>
          <a:p>
            <a:pPr lvl="1" eaLnBrk="1" hangingPunct="1">
              <a:lnSpc>
                <a:spcPct val="90000"/>
              </a:lnSpc>
            </a:pPr>
            <a:r>
              <a:rPr lang="en-US" sz="2000" dirty="0" smtClean="0"/>
              <a:t>Operators on the data in the tables</a:t>
            </a:r>
          </a:p>
          <a:p>
            <a:pPr eaLnBrk="1" hangingPunct="1">
              <a:lnSpc>
                <a:spcPct val="90000"/>
              </a:lnSpc>
            </a:pPr>
            <a:r>
              <a:rPr lang="en-US" sz="2400" dirty="0" smtClean="0"/>
              <a:t>Schema</a:t>
            </a:r>
          </a:p>
          <a:p>
            <a:pPr eaLnBrk="1" hangingPunct="1">
              <a:lnSpc>
                <a:spcPct val="90000"/>
              </a:lnSpc>
            </a:pPr>
            <a:r>
              <a:rPr lang="en-US" sz="2400" dirty="0" smtClean="0"/>
              <a:t>Data Description Language (DDL)</a:t>
            </a:r>
          </a:p>
          <a:p>
            <a:pPr eaLnBrk="1" hangingPunct="1">
              <a:lnSpc>
                <a:spcPct val="90000"/>
              </a:lnSpc>
            </a:pPr>
            <a:r>
              <a:rPr lang="en-US" sz="2400" dirty="0" smtClean="0"/>
              <a:t>Database Management System (DBMS)</a:t>
            </a:r>
          </a:p>
          <a:p>
            <a:pPr eaLnBrk="1" hangingPunct="1">
              <a:lnSpc>
                <a:spcPct val="90000"/>
              </a:lnSpc>
            </a:pPr>
            <a:r>
              <a:rPr lang="en-US" sz="2400" dirty="0" smtClean="0"/>
              <a:t>Relation – table </a:t>
            </a:r>
          </a:p>
          <a:p>
            <a:pPr eaLnBrk="1" hangingPunct="1">
              <a:lnSpc>
                <a:spcPct val="90000"/>
              </a:lnSpc>
            </a:pPr>
            <a:r>
              <a:rPr lang="en-US" sz="2400" dirty="0" smtClean="0"/>
              <a:t>Records or Tuples – rows </a:t>
            </a:r>
          </a:p>
          <a:p>
            <a:pPr eaLnBrk="1" hangingPunct="1">
              <a:lnSpc>
                <a:spcPct val="90000"/>
              </a:lnSpc>
            </a:pPr>
            <a:r>
              <a:rPr lang="en-US" sz="2400" dirty="0" smtClean="0"/>
              <a:t>Attributes – columns</a:t>
            </a:r>
          </a:p>
          <a:p>
            <a:pPr eaLnBrk="1" hangingPunct="1">
              <a:lnSpc>
                <a:spcPct val="90000"/>
              </a:lnSpc>
            </a:pPr>
            <a:r>
              <a:rPr lang="en-US" sz="2400" dirty="0" smtClean="0"/>
              <a:t>Cardinality – number rows </a:t>
            </a:r>
          </a:p>
          <a:p>
            <a:pPr eaLnBrk="1" hangingPunct="1">
              <a:lnSpc>
                <a:spcPct val="90000"/>
              </a:lnSpc>
            </a:pPr>
            <a:r>
              <a:rPr lang="en-US" sz="2400" dirty="0" smtClean="0"/>
              <a:t>Degree – number columns or attributes </a:t>
            </a:r>
          </a:p>
          <a:p>
            <a:pPr eaLnBrk="1" hangingPunct="1">
              <a:lnSpc>
                <a:spcPct val="90000"/>
              </a:lnSpc>
            </a:pPr>
            <a:r>
              <a:rPr lang="en-US" sz="2400" dirty="0" smtClean="0"/>
              <a:t>Domain – set of values attribute can take</a:t>
            </a:r>
          </a:p>
        </p:txBody>
      </p:sp>
      <p:sp>
        <p:nvSpPr>
          <p:cNvPr id="40962" name="Rectangle 2"/>
          <p:cNvSpPr>
            <a:spLocks noGrp="1" noChangeArrowheads="1"/>
          </p:cNvSpPr>
          <p:nvPr>
            <p:ph type="title"/>
          </p:nvPr>
        </p:nvSpPr>
        <p:spPr/>
        <p:txBody>
          <a:bodyPr/>
          <a:lstStyle/>
          <a:p>
            <a:pPr eaLnBrk="1" hangingPunct="1"/>
            <a:r>
              <a:rPr lang="en-US" smtClean="0"/>
              <a:t>Relational Database</a:t>
            </a:r>
          </a:p>
        </p:txBody>
      </p:sp>
      <p:sp>
        <p:nvSpPr>
          <p:cNvPr id="4" name="Slide Number Placeholder 3"/>
          <p:cNvSpPr>
            <a:spLocks noGrp="1"/>
          </p:cNvSpPr>
          <p:nvPr>
            <p:ph type="sldNum" sz="quarter" idx="10"/>
          </p:nvPr>
        </p:nvSpPr>
        <p:spPr/>
        <p:txBody>
          <a:bodyPr/>
          <a:lstStyle/>
          <a:p>
            <a:fld id="{FB124A42-3BFC-4002-A422-5D3896DD5E41}" type="slidenum">
              <a:rPr lang="en-US" smtClean="0"/>
              <a:pPr/>
              <a:t>53</a:t>
            </a:fld>
            <a:endParaRPr lang="en-US" dirty="0"/>
          </a:p>
        </p:txBody>
      </p:sp>
    </p:spTree>
    <p:extLst>
      <p:ext uri="{BB962C8B-B14F-4D97-AF65-F5344CB8AC3E}">
        <p14:creationId xmlns:p14="http://schemas.microsoft.com/office/powerpoint/2010/main" val="3108738770"/>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p:cNvSpPr>
            <a:spLocks noGrp="1"/>
          </p:cNvSpPr>
          <p:nvPr>
            <p:ph type="sldNum" sz="quarter" idx="10"/>
          </p:nvPr>
        </p:nvSpPr>
        <p:spPr/>
        <p:txBody>
          <a:bodyPr/>
          <a:lstStyle/>
          <a:p>
            <a:fld id="{FB124A42-3BFC-4002-A422-5D3896DD5E41}" type="slidenum">
              <a:rPr lang="en-US" smtClean="0"/>
              <a:pPr/>
              <a:t>54</a:t>
            </a:fld>
            <a:endParaRPr lang="en-US" dirty="0"/>
          </a:p>
        </p:txBody>
      </p:sp>
      <p:sp>
        <p:nvSpPr>
          <p:cNvPr id="41986" name="Rectangle 2"/>
          <p:cNvSpPr>
            <a:spLocks noGrp="1" noChangeArrowheads="1"/>
          </p:cNvSpPr>
          <p:nvPr>
            <p:ph type="title"/>
          </p:nvPr>
        </p:nvSpPr>
        <p:spPr/>
        <p:txBody>
          <a:bodyPr/>
          <a:lstStyle/>
          <a:p>
            <a:pPr eaLnBrk="1" hangingPunct="1"/>
            <a:r>
              <a:rPr lang="en-US" smtClean="0"/>
              <a:t>Relational Database</a:t>
            </a:r>
          </a:p>
        </p:txBody>
      </p:sp>
      <p:sp>
        <p:nvSpPr>
          <p:cNvPr id="41987" name="Rectangle 123"/>
          <p:cNvSpPr>
            <a:spLocks noChangeArrowheads="1"/>
          </p:cNvSpPr>
          <p:nvPr/>
        </p:nvSpPr>
        <p:spPr bwMode="auto">
          <a:xfrm>
            <a:off x="1603026" y="1539389"/>
            <a:ext cx="955967" cy="36933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spAutoFit/>
          </a:bodyPr>
          <a:lstStyle/>
          <a:p>
            <a:pPr algn="ctr"/>
            <a:r>
              <a:rPr lang="en-US" dirty="0">
                <a:solidFill>
                  <a:schemeClr val="bg1"/>
                </a:solidFill>
              </a:rPr>
              <a:t>Relation</a:t>
            </a:r>
          </a:p>
        </p:txBody>
      </p:sp>
      <p:sp>
        <p:nvSpPr>
          <p:cNvPr id="41988" name="Rectangle 134"/>
          <p:cNvSpPr>
            <a:spLocks noChangeArrowheads="1"/>
          </p:cNvSpPr>
          <p:nvPr/>
        </p:nvSpPr>
        <p:spPr bwMode="auto">
          <a:xfrm>
            <a:off x="6781792" y="1539389"/>
            <a:ext cx="920444" cy="36933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spAutoFit/>
          </a:bodyPr>
          <a:lstStyle/>
          <a:p>
            <a:pPr algn="ctr"/>
            <a:r>
              <a:rPr lang="en-US" dirty="0">
                <a:solidFill>
                  <a:schemeClr val="bg1"/>
                </a:solidFill>
              </a:rPr>
              <a:t>Schema</a:t>
            </a:r>
          </a:p>
        </p:txBody>
      </p:sp>
      <p:sp>
        <p:nvSpPr>
          <p:cNvPr id="41989" name="Rectangle 135"/>
          <p:cNvSpPr>
            <a:spLocks noChangeArrowheads="1"/>
          </p:cNvSpPr>
          <p:nvPr/>
        </p:nvSpPr>
        <p:spPr bwMode="auto">
          <a:xfrm>
            <a:off x="398729" y="3911768"/>
            <a:ext cx="784317" cy="36933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spAutoFit/>
          </a:bodyPr>
          <a:lstStyle/>
          <a:p>
            <a:pPr algn="ctr"/>
            <a:r>
              <a:rPr lang="en-US" dirty="0">
                <a:solidFill>
                  <a:schemeClr val="bg1"/>
                </a:solidFill>
              </a:rPr>
              <a:t>Tuples</a:t>
            </a:r>
          </a:p>
        </p:txBody>
      </p:sp>
      <p:sp>
        <p:nvSpPr>
          <p:cNvPr id="41990" name="Rectangle 136"/>
          <p:cNvSpPr>
            <a:spLocks noChangeArrowheads="1"/>
          </p:cNvSpPr>
          <p:nvPr/>
        </p:nvSpPr>
        <p:spPr bwMode="auto">
          <a:xfrm>
            <a:off x="2257545" y="2362200"/>
            <a:ext cx="1118832" cy="36933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spAutoFit/>
          </a:bodyPr>
          <a:lstStyle/>
          <a:p>
            <a:pPr algn="ctr"/>
            <a:r>
              <a:rPr lang="en-US" dirty="0">
                <a:solidFill>
                  <a:schemeClr val="bg1"/>
                </a:solidFill>
              </a:rPr>
              <a:t>Attributes</a:t>
            </a:r>
          </a:p>
        </p:txBody>
      </p:sp>
      <p:sp>
        <p:nvSpPr>
          <p:cNvPr id="41991" name="Rectangle 137"/>
          <p:cNvSpPr>
            <a:spLocks noChangeArrowheads="1"/>
          </p:cNvSpPr>
          <p:nvPr/>
        </p:nvSpPr>
        <p:spPr bwMode="auto">
          <a:xfrm>
            <a:off x="1288204" y="5701099"/>
            <a:ext cx="1189813" cy="36933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spAutoFit/>
          </a:bodyPr>
          <a:lstStyle/>
          <a:p>
            <a:pPr algn="ctr"/>
            <a:r>
              <a:rPr lang="en-US" dirty="0">
                <a:solidFill>
                  <a:schemeClr val="bg1"/>
                </a:solidFill>
              </a:rPr>
              <a:t>Cardinality</a:t>
            </a:r>
          </a:p>
        </p:txBody>
      </p:sp>
      <p:sp>
        <p:nvSpPr>
          <p:cNvPr id="41992" name="Rectangle 138"/>
          <p:cNvSpPr>
            <a:spLocks noChangeArrowheads="1"/>
          </p:cNvSpPr>
          <p:nvPr/>
        </p:nvSpPr>
        <p:spPr bwMode="auto">
          <a:xfrm>
            <a:off x="5945712" y="2347913"/>
            <a:ext cx="949491" cy="36933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spAutoFit/>
          </a:bodyPr>
          <a:lstStyle/>
          <a:p>
            <a:pPr algn="ctr"/>
            <a:r>
              <a:rPr lang="en-US" dirty="0">
                <a:solidFill>
                  <a:schemeClr val="bg1"/>
                </a:solidFill>
              </a:rPr>
              <a:t>Degrees</a:t>
            </a:r>
          </a:p>
        </p:txBody>
      </p:sp>
      <p:grpSp>
        <p:nvGrpSpPr>
          <p:cNvPr id="2" name="Group 140"/>
          <p:cNvGrpSpPr>
            <a:grpSpLocks/>
          </p:cNvGrpSpPr>
          <p:nvPr/>
        </p:nvGrpSpPr>
        <p:grpSpPr bwMode="auto">
          <a:xfrm>
            <a:off x="1600200" y="2819400"/>
            <a:ext cx="5527675" cy="2673350"/>
            <a:chOff x="1200" y="1776"/>
            <a:chExt cx="3482" cy="1684"/>
          </a:xfrm>
        </p:grpSpPr>
        <p:grpSp>
          <p:nvGrpSpPr>
            <p:cNvPr id="3" name="Group 126"/>
            <p:cNvGrpSpPr>
              <a:grpSpLocks/>
            </p:cNvGrpSpPr>
            <p:nvPr/>
          </p:nvGrpSpPr>
          <p:grpSpPr bwMode="auto">
            <a:xfrm>
              <a:off x="1584" y="2042"/>
              <a:ext cx="3098" cy="1418"/>
              <a:chOff x="1200" y="1824"/>
              <a:chExt cx="3098" cy="1418"/>
            </a:xfrm>
          </p:grpSpPr>
          <p:sp>
            <p:nvSpPr>
              <p:cNvPr id="42007" name="Rectangle 125"/>
              <p:cNvSpPr>
                <a:spLocks noChangeArrowheads="1"/>
              </p:cNvSpPr>
              <p:nvPr/>
            </p:nvSpPr>
            <p:spPr bwMode="auto">
              <a:xfrm>
                <a:off x="1200" y="1824"/>
                <a:ext cx="3072" cy="1392"/>
              </a:xfrm>
              <a:prstGeom prst="rect">
                <a:avLst/>
              </a:prstGeom>
              <a:solidFill>
                <a:schemeClr val="tx1"/>
              </a:solidFill>
              <a:ln w="28575">
                <a:solidFill>
                  <a:srgbClr val="000000"/>
                </a:solidFill>
                <a:miter lim="800000"/>
                <a:headEnd/>
                <a:tailEnd/>
              </a:ln>
            </p:spPr>
            <p:txBody>
              <a:bodyPr wrap="none" anchor="ctr"/>
              <a:lstStyle/>
              <a:p>
                <a:endParaRPr lang="en-US"/>
              </a:p>
            </p:txBody>
          </p:sp>
          <p:pic>
            <p:nvPicPr>
              <p:cNvPr id="42008" name="Picture 122"/>
              <p:cNvPicPr>
                <a:picLocks noChangeAspect="1" noChangeArrowheads="1"/>
              </p:cNvPicPr>
              <p:nvPr/>
            </p:nvPicPr>
            <p:blipFill>
              <a:blip r:embed="rId3" cstate="print"/>
              <a:srcRect/>
              <a:stretch>
                <a:fillRect/>
              </a:stretch>
            </p:blipFill>
            <p:spPr bwMode="auto">
              <a:xfrm>
                <a:off x="1200" y="1824"/>
                <a:ext cx="3098" cy="1418"/>
              </a:xfrm>
              <a:prstGeom prst="rect">
                <a:avLst/>
              </a:prstGeom>
              <a:noFill/>
              <a:ln w="9525">
                <a:solidFill>
                  <a:schemeClr val="bg1"/>
                </a:solidFill>
                <a:miter lim="800000"/>
                <a:headEnd/>
                <a:tailEnd/>
              </a:ln>
              <a:effectLst>
                <a:outerShdw blurRad="50800" dist="38100" dir="5400000" algn="t" rotWithShape="0">
                  <a:prstClr val="black">
                    <a:alpha val="40000"/>
                  </a:prstClr>
                </a:outerShdw>
              </a:effectLst>
            </p:spPr>
          </p:pic>
        </p:grpSp>
        <p:grpSp>
          <p:nvGrpSpPr>
            <p:cNvPr id="4" name="Group 127"/>
            <p:cNvGrpSpPr>
              <a:grpSpLocks/>
            </p:cNvGrpSpPr>
            <p:nvPr/>
          </p:nvGrpSpPr>
          <p:grpSpPr bwMode="auto">
            <a:xfrm>
              <a:off x="1392" y="1920"/>
              <a:ext cx="3098" cy="1418"/>
              <a:chOff x="1200" y="1824"/>
              <a:chExt cx="3098" cy="1418"/>
            </a:xfrm>
          </p:grpSpPr>
          <p:sp>
            <p:nvSpPr>
              <p:cNvPr id="42005" name="Rectangle 128"/>
              <p:cNvSpPr>
                <a:spLocks noChangeArrowheads="1"/>
              </p:cNvSpPr>
              <p:nvPr/>
            </p:nvSpPr>
            <p:spPr bwMode="auto">
              <a:xfrm>
                <a:off x="1200" y="1824"/>
                <a:ext cx="3072" cy="1392"/>
              </a:xfrm>
              <a:prstGeom prst="rect">
                <a:avLst/>
              </a:prstGeom>
              <a:solidFill>
                <a:schemeClr val="tx1"/>
              </a:solidFill>
              <a:ln w="28575">
                <a:solidFill>
                  <a:srgbClr val="000000"/>
                </a:solidFill>
                <a:miter lim="800000"/>
                <a:headEnd/>
                <a:tailEnd/>
              </a:ln>
            </p:spPr>
            <p:txBody>
              <a:bodyPr wrap="none" anchor="ctr"/>
              <a:lstStyle/>
              <a:p>
                <a:endParaRPr lang="en-US"/>
              </a:p>
            </p:txBody>
          </p:sp>
          <p:pic>
            <p:nvPicPr>
              <p:cNvPr id="42006" name="Picture 129"/>
              <p:cNvPicPr>
                <a:picLocks noChangeAspect="1" noChangeArrowheads="1"/>
              </p:cNvPicPr>
              <p:nvPr/>
            </p:nvPicPr>
            <p:blipFill>
              <a:blip r:embed="rId3" cstate="print"/>
              <a:srcRect/>
              <a:stretch>
                <a:fillRect/>
              </a:stretch>
            </p:blipFill>
            <p:spPr bwMode="auto">
              <a:xfrm>
                <a:off x="1200" y="1824"/>
                <a:ext cx="3098" cy="1418"/>
              </a:xfrm>
              <a:prstGeom prst="rect">
                <a:avLst/>
              </a:prstGeom>
              <a:noFill/>
              <a:ln w="9525">
                <a:solidFill>
                  <a:schemeClr val="bg1"/>
                </a:solidFill>
                <a:miter lim="800000"/>
                <a:headEnd/>
                <a:tailEnd/>
              </a:ln>
              <a:effectLst>
                <a:outerShdw blurRad="50800" dist="38100" dir="5400000" algn="t" rotWithShape="0">
                  <a:prstClr val="black">
                    <a:alpha val="40000"/>
                  </a:prstClr>
                </a:outerShdw>
              </a:effectLst>
            </p:spPr>
          </p:pic>
        </p:grpSp>
        <p:grpSp>
          <p:nvGrpSpPr>
            <p:cNvPr id="5" name="Group 130"/>
            <p:cNvGrpSpPr>
              <a:grpSpLocks/>
            </p:cNvGrpSpPr>
            <p:nvPr/>
          </p:nvGrpSpPr>
          <p:grpSpPr bwMode="auto">
            <a:xfrm>
              <a:off x="1200" y="1824"/>
              <a:ext cx="3098" cy="1418"/>
              <a:chOff x="1200" y="1824"/>
              <a:chExt cx="3098" cy="1418"/>
            </a:xfrm>
          </p:grpSpPr>
          <p:sp>
            <p:nvSpPr>
              <p:cNvPr id="42003" name="Rectangle 131"/>
              <p:cNvSpPr>
                <a:spLocks noChangeArrowheads="1"/>
              </p:cNvSpPr>
              <p:nvPr/>
            </p:nvSpPr>
            <p:spPr bwMode="auto">
              <a:xfrm>
                <a:off x="1200" y="1824"/>
                <a:ext cx="3072" cy="1392"/>
              </a:xfrm>
              <a:prstGeom prst="rect">
                <a:avLst/>
              </a:prstGeom>
              <a:solidFill>
                <a:schemeClr val="tx1"/>
              </a:solidFill>
              <a:ln w="28575">
                <a:solidFill>
                  <a:srgbClr val="000000"/>
                </a:solidFill>
                <a:miter lim="800000"/>
                <a:headEnd/>
                <a:tailEnd/>
              </a:ln>
            </p:spPr>
            <p:txBody>
              <a:bodyPr wrap="none" anchor="ctr"/>
              <a:lstStyle/>
              <a:p>
                <a:endParaRPr lang="en-US"/>
              </a:p>
            </p:txBody>
          </p:sp>
          <p:pic>
            <p:nvPicPr>
              <p:cNvPr id="42004" name="Picture 132"/>
              <p:cNvPicPr>
                <a:picLocks noChangeAspect="1" noChangeArrowheads="1"/>
              </p:cNvPicPr>
              <p:nvPr/>
            </p:nvPicPr>
            <p:blipFill>
              <a:blip r:embed="rId3" cstate="print"/>
              <a:srcRect/>
              <a:stretch>
                <a:fillRect/>
              </a:stretch>
            </p:blipFill>
            <p:spPr bwMode="auto">
              <a:xfrm>
                <a:off x="1200" y="1824"/>
                <a:ext cx="3098" cy="1418"/>
              </a:xfrm>
              <a:prstGeom prst="rect">
                <a:avLst/>
              </a:prstGeom>
              <a:solidFill>
                <a:schemeClr val="bg1"/>
              </a:solidFill>
              <a:ln w="9525">
                <a:noFill/>
                <a:miter lim="800000"/>
                <a:headEnd/>
                <a:tailEnd/>
              </a:ln>
            </p:spPr>
          </p:pic>
        </p:grpSp>
        <p:sp>
          <p:nvSpPr>
            <p:cNvPr id="42002" name="AutoShape 139"/>
            <p:cNvSpPr>
              <a:spLocks noChangeArrowheads="1"/>
            </p:cNvSpPr>
            <p:nvPr/>
          </p:nvSpPr>
          <p:spPr bwMode="auto">
            <a:xfrm>
              <a:off x="3408" y="1776"/>
              <a:ext cx="816" cy="336"/>
            </a:xfrm>
            <a:prstGeom prst="bracketPair">
              <a:avLst>
                <a:gd name="adj" fmla="val 16667"/>
              </a:avLst>
            </a:prstGeom>
            <a:noFill/>
            <a:ln w="57150">
              <a:solidFill>
                <a:srgbClr val="FF0000"/>
              </a:solidFill>
              <a:round/>
              <a:headEnd/>
              <a:tailEnd/>
            </a:ln>
          </p:spPr>
          <p:txBody>
            <a:bodyPr wrap="none" anchor="ctr"/>
            <a:lstStyle/>
            <a:p>
              <a:endParaRPr lang="en-US"/>
            </a:p>
          </p:txBody>
        </p:sp>
      </p:grpSp>
      <p:sp>
        <p:nvSpPr>
          <p:cNvPr id="41994" name="Rectangle 141"/>
          <p:cNvSpPr>
            <a:spLocks noChangeArrowheads="1"/>
          </p:cNvSpPr>
          <p:nvPr/>
        </p:nvSpPr>
        <p:spPr bwMode="auto">
          <a:xfrm>
            <a:off x="7505983" y="4106823"/>
            <a:ext cx="918841" cy="36933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spAutoFit/>
          </a:bodyPr>
          <a:lstStyle/>
          <a:p>
            <a:pPr algn="ctr"/>
            <a:r>
              <a:rPr lang="en-US" dirty="0">
                <a:solidFill>
                  <a:schemeClr val="bg1"/>
                </a:solidFill>
              </a:rPr>
              <a:t>Domain</a:t>
            </a:r>
          </a:p>
        </p:txBody>
      </p:sp>
      <p:cxnSp>
        <p:nvCxnSpPr>
          <p:cNvPr id="41995" name="AutoShape 142"/>
          <p:cNvCxnSpPr>
            <a:cxnSpLocks noChangeShapeType="1"/>
            <a:stCxn id="42002" idx="3"/>
            <a:endCxn id="41994" idx="0"/>
          </p:cNvCxnSpPr>
          <p:nvPr/>
        </p:nvCxnSpPr>
        <p:spPr bwMode="auto">
          <a:xfrm>
            <a:off x="6400800" y="3086100"/>
            <a:ext cx="1564604" cy="1020723"/>
          </a:xfrm>
          <a:prstGeom prst="bentConnector2">
            <a:avLst/>
          </a:prstGeom>
          <a:noFill/>
          <a:ln w="60325">
            <a:solidFill>
              <a:srgbClr val="FF0000"/>
            </a:solidFill>
            <a:miter lim="800000"/>
            <a:headEnd/>
            <a:tailEnd type="triangle" w="med" len="lg"/>
          </a:ln>
        </p:spPr>
      </p:cxnSp>
      <p:sp>
        <p:nvSpPr>
          <p:cNvPr id="41996" name="AutoShape 143"/>
          <p:cNvSpPr>
            <a:spLocks noChangeArrowheads="1"/>
          </p:cNvSpPr>
          <p:nvPr/>
        </p:nvSpPr>
        <p:spPr bwMode="auto">
          <a:xfrm>
            <a:off x="1447800" y="3200400"/>
            <a:ext cx="1295400" cy="2057400"/>
          </a:xfrm>
          <a:prstGeom prst="bracketPair">
            <a:avLst>
              <a:gd name="adj" fmla="val 16667"/>
            </a:avLst>
          </a:prstGeom>
          <a:noFill/>
          <a:ln w="57150">
            <a:solidFill>
              <a:srgbClr val="FF0000"/>
            </a:solidFill>
            <a:round/>
            <a:headEnd/>
            <a:tailEnd/>
          </a:ln>
        </p:spPr>
        <p:txBody>
          <a:bodyPr wrap="none" anchor="ctr"/>
          <a:lstStyle/>
          <a:p>
            <a:endParaRPr lang="en-US"/>
          </a:p>
        </p:txBody>
      </p:sp>
      <p:sp>
        <p:nvSpPr>
          <p:cNvPr id="41997" name="Rectangle 144"/>
          <p:cNvSpPr>
            <a:spLocks noChangeArrowheads="1"/>
          </p:cNvSpPr>
          <p:nvPr/>
        </p:nvSpPr>
        <p:spPr bwMode="auto">
          <a:xfrm>
            <a:off x="4062920" y="5740568"/>
            <a:ext cx="1303883" cy="369332"/>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spAutoFit/>
          </a:bodyPr>
          <a:lstStyle/>
          <a:p>
            <a:pPr algn="ctr"/>
            <a:r>
              <a:rPr lang="en-US" dirty="0">
                <a:solidFill>
                  <a:schemeClr val="bg1"/>
                </a:solidFill>
              </a:rPr>
              <a:t>Primary Key</a:t>
            </a:r>
          </a:p>
        </p:txBody>
      </p:sp>
      <p:cxnSp>
        <p:nvCxnSpPr>
          <p:cNvPr id="41998" name="AutoShape 145"/>
          <p:cNvCxnSpPr>
            <a:cxnSpLocks noChangeShapeType="1"/>
            <a:stCxn id="41996" idx="3"/>
            <a:endCxn id="41997" idx="0"/>
          </p:cNvCxnSpPr>
          <p:nvPr/>
        </p:nvCxnSpPr>
        <p:spPr bwMode="auto">
          <a:xfrm>
            <a:off x="2743200" y="4229100"/>
            <a:ext cx="1971662" cy="1511468"/>
          </a:xfrm>
          <a:prstGeom prst="bentConnector2">
            <a:avLst/>
          </a:prstGeom>
          <a:noFill/>
          <a:ln w="60325">
            <a:solidFill>
              <a:srgbClr val="FF0000"/>
            </a:solidFill>
            <a:miter lim="800000"/>
            <a:headEnd/>
            <a:tailEnd type="triangle" w="med" len="lg"/>
          </a:ln>
        </p:spPr>
      </p:cxnSp>
    </p:spTree>
    <p:extLst>
      <p:ext uri="{BB962C8B-B14F-4D97-AF65-F5344CB8AC3E}">
        <p14:creationId xmlns:p14="http://schemas.microsoft.com/office/powerpoint/2010/main" val="838625696"/>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p:cNvSpPr>
            <a:spLocks noGrp="1"/>
          </p:cNvSpPr>
          <p:nvPr>
            <p:ph type="sldNum" sz="quarter" idx="10"/>
          </p:nvPr>
        </p:nvSpPr>
        <p:spPr/>
        <p:txBody>
          <a:bodyPr/>
          <a:lstStyle/>
          <a:p>
            <a:fld id="{FB124A42-3BFC-4002-A422-5D3896DD5E41}" type="slidenum">
              <a:rPr lang="en-US" smtClean="0"/>
              <a:pPr/>
              <a:t>55</a:t>
            </a:fld>
            <a:endParaRPr lang="en-US" dirty="0"/>
          </a:p>
        </p:txBody>
      </p:sp>
      <p:sp>
        <p:nvSpPr>
          <p:cNvPr id="41986" name="Rectangle 2"/>
          <p:cNvSpPr>
            <a:spLocks noGrp="1" noChangeArrowheads="1"/>
          </p:cNvSpPr>
          <p:nvPr>
            <p:ph type="title"/>
          </p:nvPr>
        </p:nvSpPr>
        <p:spPr/>
        <p:txBody>
          <a:bodyPr/>
          <a:lstStyle/>
          <a:p>
            <a:pPr eaLnBrk="1" hangingPunct="1"/>
            <a:r>
              <a:rPr lang="en-US" smtClean="0"/>
              <a:t>Relational Database</a:t>
            </a:r>
          </a:p>
        </p:txBody>
      </p:sp>
      <p:sp>
        <p:nvSpPr>
          <p:cNvPr id="41987" name="Rectangle 123"/>
          <p:cNvSpPr>
            <a:spLocks noChangeArrowheads="1"/>
          </p:cNvSpPr>
          <p:nvPr/>
        </p:nvSpPr>
        <p:spPr bwMode="auto">
          <a:xfrm>
            <a:off x="457200" y="1524000"/>
            <a:ext cx="3247620" cy="40011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noAutofit/>
          </a:bodyPr>
          <a:lstStyle/>
          <a:p>
            <a:pPr algn="r"/>
            <a:r>
              <a:rPr lang="en-US" sz="2000" dirty="0" smtClean="0">
                <a:solidFill>
                  <a:schemeClr val="bg1"/>
                </a:solidFill>
              </a:rPr>
              <a:t>1 – (The following table)</a:t>
            </a:r>
            <a:endParaRPr lang="en-US" sz="2000" dirty="0">
              <a:solidFill>
                <a:schemeClr val="bg1"/>
              </a:solidFill>
            </a:endParaRPr>
          </a:p>
        </p:txBody>
      </p:sp>
      <p:sp>
        <p:nvSpPr>
          <p:cNvPr id="41988" name="Rectangle 134"/>
          <p:cNvSpPr>
            <a:spLocks noChangeArrowheads="1"/>
          </p:cNvSpPr>
          <p:nvPr/>
        </p:nvSpPr>
        <p:spPr bwMode="auto">
          <a:xfrm>
            <a:off x="5837238" y="1524000"/>
            <a:ext cx="2809552" cy="40011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noAutofit/>
          </a:bodyPr>
          <a:lstStyle/>
          <a:p>
            <a:pPr algn="r"/>
            <a:r>
              <a:rPr lang="en-US" sz="2000" dirty="0">
                <a:solidFill>
                  <a:schemeClr val="bg1"/>
                </a:solidFill>
              </a:rPr>
              <a:t>3 – (Multiple Tables)</a:t>
            </a:r>
          </a:p>
        </p:txBody>
      </p:sp>
      <p:sp>
        <p:nvSpPr>
          <p:cNvPr id="41989" name="Rectangle 135"/>
          <p:cNvSpPr>
            <a:spLocks noChangeArrowheads="1"/>
          </p:cNvSpPr>
          <p:nvPr/>
        </p:nvSpPr>
        <p:spPr bwMode="auto">
          <a:xfrm>
            <a:off x="381000" y="3773269"/>
            <a:ext cx="819776" cy="64633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noAutofit/>
          </a:bodyPr>
          <a:lstStyle/>
          <a:p>
            <a:pPr algn="r"/>
            <a:r>
              <a:rPr lang="en-US" sz="1800" dirty="0" smtClean="0">
                <a:solidFill>
                  <a:schemeClr val="bg1"/>
                </a:solidFill>
              </a:rPr>
              <a:t>8</a:t>
            </a:r>
            <a:r>
              <a:rPr lang="en-US" dirty="0">
                <a:solidFill>
                  <a:schemeClr val="bg1"/>
                </a:solidFill>
              </a:rPr>
              <a:t> – </a:t>
            </a:r>
            <a:endParaRPr lang="en-US" sz="1800" dirty="0">
              <a:solidFill>
                <a:schemeClr val="bg1"/>
              </a:solidFill>
            </a:endParaRPr>
          </a:p>
          <a:p>
            <a:pPr algn="r"/>
            <a:r>
              <a:rPr lang="en-US" sz="1800" dirty="0">
                <a:solidFill>
                  <a:schemeClr val="bg1"/>
                </a:solidFill>
              </a:rPr>
              <a:t>(Rows)</a:t>
            </a:r>
          </a:p>
        </p:txBody>
      </p:sp>
      <p:sp>
        <p:nvSpPr>
          <p:cNvPr id="41990" name="Rectangle 136"/>
          <p:cNvSpPr>
            <a:spLocks noChangeArrowheads="1"/>
          </p:cNvSpPr>
          <p:nvPr/>
        </p:nvSpPr>
        <p:spPr bwMode="auto">
          <a:xfrm>
            <a:off x="1752600" y="2362200"/>
            <a:ext cx="2128723" cy="36933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noAutofit/>
          </a:bodyPr>
          <a:lstStyle/>
          <a:p>
            <a:pPr algn="r"/>
            <a:r>
              <a:rPr lang="en-US" sz="1800" dirty="0" smtClean="0">
                <a:solidFill>
                  <a:schemeClr val="bg1"/>
                </a:solidFill>
              </a:rPr>
              <a:t>2</a:t>
            </a:r>
            <a:r>
              <a:rPr lang="en-US" dirty="0">
                <a:solidFill>
                  <a:schemeClr val="bg1"/>
                </a:solidFill>
              </a:rPr>
              <a:t> – </a:t>
            </a:r>
            <a:r>
              <a:rPr lang="en-US" sz="1800" dirty="0" smtClean="0">
                <a:solidFill>
                  <a:schemeClr val="bg1"/>
                </a:solidFill>
              </a:rPr>
              <a:t>(Columns</a:t>
            </a:r>
            <a:r>
              <a:rPr lang="en-US" sz="1800" dirty="0">
                <a:solidFill>
                  <a:schemeClr val="bg1"/>
                </a:solidFill>
              </a:rPr>
              <a:t>)</a:t>
            </a:r>
          </a:p>
        </p:txBody>
      </p:sp>
      <p:sp>
        <p:nvSpPr>
          <p:cNvPr id="41991" name="Rectangle 137"/>
          <p:cNvSpPr>
            <a:spLocks noChangeArrowheads="1"/>
          </p:cNvSpPr>
          <p:nvPr/>
        </p:nvSpPr>
        <p:spPr bwMode="auto">
          <a:xfrm>
            <a:off x="1060450" y="5562600"/>
            <a:ext cx="1645322" cy="64633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noAutofit/>
          </a:bodyPr>
          <a:lstStyle/>
          <a:p>
            <a:pPr algn="r"/>
            <a:r>
              <a:rPr lang="en-US" sz="1800" dirty="0" smtClean="0">
                <a:solidFill>
                  <a:schemeClr val="bg1"/>
                </a:solidFill>
              </a:rPr>
              <a:t>7</a:t>
            </a:r>
            <a:r>
              <a:rPr lang="en-US" dirty="0">
                <a:solidFill>
                  <a:schemeClr val="bg1"/>
                </a:solidFill>
              </a:rPr>
              <a:t> – </a:t>
            </a:r>
            <a:endParaRPr lang="en-US" sz="1800" dirty="0" smtClean="0">
              <a:solidFill>
                <a:schemeClr val="bg1"/>
              </a:solidFill>
            </a:endParaRPr>
          </a:p>
          <a:p>
            <a:pPr algn="r"/>
            <a:r>
              <a:rPr lang="en-US" sz="1800" dirty="0" smtClean="0">
                <a:solidFill>
                  <a:schemeClr val="bg1"/>
                </a:solidFill>
              </a:rPr>
              <a:t>(</a:t>
            </a:r>
            <a:r>
              <a:rPr lang="en-US" sz="1800" dirty="0">
                <a:solidFill>
                  <a:schemeClr val="bg1"/>
                </a:solidFill>
              </a:rPr>
              <a:t>Number Rows)</a:t>
            </a:r>
          </a:p>
        </p:txBody>
      </p:sp>
      <p:sp>
        <p:nvSpPr>
          <p:cNvPr id="41992" name="Rectangle 138"/>
          <p:cNvSpPr>
            <a:spLocks noChangeArrowheads="1"/>
          </p:cNvSpPr>
          <p:nvPr/>
        </p:nvSpPr>
        <p:spPr bwMode="auto">
          <a:xfrm>
            <a:off x="4968875" y="2347913"/>
            <a:ext cx="2903167" cy="36933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noAutofit/>
          </a:bodyPr>
          <a:lstStyle/>
          <a:p>
            <a:pPr algn="r"/>
            <a:r>
              <a:rPr lang="en-US" sz="1800" dirty="0" smtClean="0">
                <a:solidFill>
                  <a:schemeClr val="bg1"/>
                </a:solidFill>
              </a:rPr>
              <a:t>4</a:t>
            </a:r>
            <a:r>
              <a:rPr lang="en-US" dirty="0">
                <a:solidFill>
                  <a:schemeClr val="bg1"/>
                </a:solidFill>
              </a:rPr>
              <a:t> – </a:t>
            </a:r>
            <a:r>
              <a:rPr lang="en-US" sz="1800" dirty="0" smtClean="0">
                <a:solidFill>
                  <a:schemeClr val="bg1"/>
                </a:solidFill>
              </a:rPr>
              <a:t>(Number </a:t>
            </a:r>
            <a:r>
              <a:rPr lang="en-US" sz="1800" dirty="0">
                <a:solidFill>
                  <a:schemeClr val="bg1"/>
                </a:solidFill>
              </a:rPr>
              <a:t>Attributes)</a:t>
            </a:r>
          </a:p>
        </p:txBody>
      </p:sp>
      <p:grpSp>
        <p:nvGrpSpPr>
          <p:cNvPr id="2" name="Group 140"/>
          <p:cNvGrpSpPr>
            <a:grpSpLocks/>
          </p:cNvGrpSpPr>
          <p:nvPr/>
        </p:nvGrpSpPr>
        <p:grpSpPr bwMode="auto">
          <a:xfrm>
            <a:off x="1600200" y="2819400"/>
            <a:ext cx="5527675" cy="2673350"/>
            <a:chOff x="1200" y="1776"/>
            <a:chExt cx="3482" cy="1684"/>
          </a:xfrm>
        </p:grpSpPr>
        <p:grpSp>
          <p:nvGrpSpPr>
            <p:cNvPr id="3" name="Group 126"/>
            <p:cNvGrpSpPr>
              <a:grpSpLocks/>
            </p:cNvGrpSpPr>
            <p:nvPr/>
          </p:nvGrpSpPr>
          <p:grpSpPr bwMode="auto">
            <a:xfrm>
              <a:off x="1584" y="2042"/>
              <a:ext cx="3098" cy="1418"/>
              <a:chOff x="1200" y="1824"/>
              <a:chExt cx="3098" cy="1418"/>
            </a:xfrm>
          </p:grpSpPr>
          <p:sp>
            <p:nvSpPr>
              <p:cNvPr id="42007" name="Rectangle 125"/>
              <p:cNvSpPr>
                <a:spLocks noChangeArrowheads="1"/>
              </p:cNvSpPr>
              <p:nvPr/>
            </p:nvSpPr>
            <p:spPr bwMode="auto">
              <a:xfrm>
                <a:off x="1200" y="1824"/>
                <a:ext cx="3072" cy="1392"/>
              </a:xfrm>
              <a:prstGeom prst="rect">
                <a:avLst/>
              </a:prstGeom>
              <a:solidFill>
                <a:schemeClr val="tx1"/>
              </a:solidFill>
              <a:ln w="28575">
                <a:solidFill>
                  <a:srgbClr val="000000"/>
                </a:solidFill>
                <a:miter lim="800000"/>
                <a:headEnd/>
                <a:tailEnd/>
              </a:ln>
            </p:spPr>
            <p:txBody>
              <a:bodyPr wrap="none" anchor="ctr"/>
              <a:lstStyle/>
              <a:p>
                <a:endParaRPr lang="en-US"/>
              </a:p>
            </p:txBody>
          </p:sp>
          <p:pic>
            <p:nvPicPr>
              <p:cNvPr id="42008" name="Picture 122"/>
              <p:cNvPicPr>
                <a:picLocks noChangeAspect="1" noChangeArrowheads="1"/>
              </p:cNvPicPr>
              <p:nvPr/>
            </p:nvPicPr>
            <p:blipFill>
              <a:blip r:embed="rId3" cstate="print"/>
              <a:srcRect/>
              <a:stretch>
                <a:fillRect/>
              </a:stretch>
            </p:blipFill>
            <p:spPr bwMode="auto">
              <a:xfrm>
                <a:off x="1200" y="1824"/>
                <a:ext cx="3098" cy="1418"/>
              </a:xfrm>
              <a:prstGeom prst="rect">
                <a:avLst/>
              </a:prstGeom>
              <a:noFill/>
              <a:ln w="9525">
                <a:solidFill>
                  <a:schemeClr val="bg1"/>
                </a:solidFill>
                <a:miter lim="800000"/>
                <a:headEnd/>
                <a:tailEnd/>
              </a:ln>
              <a:effectLst>
                <a:outerShdw blurRad="50800" dist="38100" dir="5400000" algn="t" rotWithShape="0">
                  <a:prstClr val="black">
                    <a:alpha val="40000"/>
                  </a:prstClr>
                </a:outerShdw>
              </a:effectLst>
            </p:spPr>
          </p:pic>
        </p:grpSp>
        <p:grpSp>
          <p:nvGrpSpPr>
            <p:cNvPr id="4" name="Group 127"/>
            <p:cNvGrpSpPr>
              <a:grpSpLocks/>
            </p:cNvGrpSpPr>
            <p:nvPr/>
          </p:nvGrpSpPr>
          <p:grpSpPr bwMode="auto">
            <a:xfrm>
              <a:off x="1392" y="1920"/>
              <a:ext cx="3098" cy="1418"/>
              <a:chOff x="1200" y="1824"/>
              <a:chExt cx="3098" cy="1418"/>
            </a:xfrm>
          </p:grpSpPr>
          <p:sp>
            <p:nvSpPr>
              <p:cNvPr id="42005" name="Rectangle 128"/>
              <p:cNvSpPr>
                <a:spLocks noChangeArrowheads="1"/>
              </p:cNvSpPr>
              <p:nvPr/>
            </p:nvSpPr>
            <p:spPr bwMode="auto">
              <a:xfrm>
                <a:off x="1200" y="1824"/>
                <a:ext cx="3072" cy="1392"/>
              </a:xfrm>
              <a:prstGeom prst="rect">
                <a:avLst/>
              </a:prstGeom>
              <a:solidFill>
                <a:schemeClr val="tx1"/>
              </a:solidFill>
              <a:ln w="28575">
                <a:solidFill>
                  <a:srgbClr val="000000"/>
                </a:solidFill>
                <a:miter lim="800000"/>
                <a:headEnd/>
                <a:tailEnd/>
              </a:ln>
            </p:spPr>
            <p:txBody>
              <a:bodyPr wrap="none" anchor="ctr"/>
              <a:lstStyle/>
              <a:p>
                <a:endParaRPr lang="en-US"/>
              </a:p>
            </p:txBody>
          </p:sp>
          <p:pic>
            <p:nvPicPr>
              <p:cNvPr id="42006" name="Picture 129"/>
              <p:cNvPicPr>
                <a:picLocks noChangeAspect="1" noChangeArrowheads="1"/>
              </p:cNvPicPr>
              <p:nvPr/>
            </p:nvPicPr>
            <p:blipFill>
              <a:blip r:embed="rId3" cstate="print"/>
              <a:srcRect/>
              <a:stretch>
                <a:fillRect/>
              </a:stretch>
            </p:blipFill>
            <p:spPr bwMode="auto">
              <a:xfrm>
                <a:off x="1200" y="1824"/>
                <a:ext cx="3098" cy="1418"/>
              </a:xfrm>
              <a:prstGeom prst="rect">
                <a:avLst/>
              </a:prstGeom>
              <a:noFill/>
              <a:ln w="9525">
                <a:solidFill>
                  <a:schemeClr val="bg1"/>
                </a:solidFill>
                <a:miter lim="800000"/>
                <a:headEnd/>
                <a:tailEnd/>
              </a:ln>
              <a:effectLst>
                <a:outerShdw blurRad="50800" dist="38100" dir="5400000" algn="t" rotWithShape="0">
                  <a:prstClr val="black">
                    <a:alpha val="40000"/>
                  </a:prstClr>
                </a:outerShdw>
              </a:effectLst>
            </p:spPr>
          </p:pic>
        </p:grpSp>
        <p:grpSp>
          <p:nvGrpSpPr>
            <p:cNvPr id="5" name="Group 130"/>
            <p:cNvGrpSpPr>
              <a:grpSpLocks/>
            </p:cNvGrpSpPr>
            <p:nvPr/>
          </p:nvGrpSpPr>
          <p:grpSpPr bwMode="auto">
            <a:xfrm>
              <a:off x="1200" y="1824"/>
              <a:ext cx="3098" cy="1418"/>
              <a:chOff x="1200" y="1824"/>
              <a:chExt cx="3098" cy="1418"/>
            </a:xfrm>
          </p:grpSpPr>
          <p:sp>
            <p:nvSpPr>
              <p:cNvPr id="42003" name="Rectangle 131"/>
              <p:cNvSpPr>
                <a:spLocks noChangeArrowheads="1"/>
              </p:cNvSpPr>
              <p:nvPr/>
            </p:nvSpPr>
            <p:spPr bwMode="auto">
              <a:xfrm>
                <a:off x="1200" y="1824"/>
                <a:ext cx="3072" cy="1392"/>
              </a:xfrm>
              <a:prstGeom prst="rect">
                <a:avLst/>
              </a:prstGeom>
              <a:solidFill>
                <a:schemeClr val="tx1"/>
              </a:solidFill>
              <a:ln w="28575">
                <a:solidFill>
                  <a:srgbClr val="000000"/>
                </a:solidFill>
                <a:miter lim="800000"/>
                <a:headEnd/>
                <a:tailEnd/>
              </a:ln>
            </p:spPr>
            <p:txBody>
              <a:bodyPr wrap="none" anchor="ctr"/>
              <a:lstStyle/>
              <a:p>
                <a:endParaRPr lang="en-US"/>
              </a:p>
            </p:txBody>
          </p:sp>
          <p:pic>
            <p:nvPicPr>
              <p:cNvPr id="42004" name="Picture 132"/>
              <p:cNvPicPr>
                <a:picLocks noChangeAspect="1" noChangeArrowheads="1"/>
              </p:cNvPicPr>
              <p:nvPr/>
            </p:nvPicPr>
            <p:blipFill>
              <a:blip r:embed="rId3" cstate="print"/>
              <a:srcRect/>
              <a:stretch>
                <a:fillRect/>
              </a:stretch>
            </p:blipFill>
            <p:spPr bwMode="auto">
              <a:xfrm>
                <a:off x="1200" y="1824"/>
                <a:ext cx="3098" cy="1418"/>
              </a:xfrm>
              <a:prstGeom prst="rect">
                <a:avLst/>
              </a:prstGeom>
              <a:solidFill>
                <a:schemeClr val="bg1"/>
              </a:solidFill>
              <a:ln w="9525">
                <a:noFill/>
                <a:miter lim="800000"/>
                <a:headEnd/>
                <a:tailEnd/>
              </a:ln>
            </p:spPr>
          </p:pic>
        </p:grpSp>
        <p:sp>
          <p:nvSpPr>
            <p:cNvPr id="42002" name="AutoShape 139"/>
            <p:cNvSpPr>
              <a:spLocks noChangeArrowheads="1"/>
            </p:cNvSpPr>
            <p:nvPr/>
          </p:nvSpPr>
          <p:spPr bwMode="auto">
            <a:xfrm>
              <a:off x="3408" y="1776"/>
              <a:ext cx="816" cy="336"/>
            </a:xfrm>
            <a:prstGeom prst="bracketPair">
              <a:avLst>
                <a:gd name="adj" fmla="val 16667"/>
              </a:avLst>
            </a:prstGeom>
            <a:noFill/>
            <a:ln w="57150">
              <a:solidFill>
                <a:srgbClr val="FF0000"/>
              </a:solidFill>
              <a:round/>
              <a:headEnd/>
              <a:tailEnd/>
            </a:ln>
          </p:spPr>
          <p:txBody>
            <a:bodyPr wrap="none" anchor="ctr"/>
            <a:lstStyle/>
            <a:p>
              <a:endParaRPr lang="en-US"/>
            </a:p>
          </p:txBody>
        </p:sp>
      </p:grpSp>
      <p:sp>
        <p:nvSpPr>
          <p:cNvPr id="41994" name="Rectangle 141"/>
          <p:cNvSpPr>
            <a:spLocks noChangeArrowheads="1"/>
          </p:cNvSpPr>
          <p:nvPr/>
        </p:nvSpPr>
        <p:spPr bwMode="auto">
          <a:xfrm>
            <a:off x="7091607" y="3552825"/>
            <a:ext cx="1747593" cy="147732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noAutofit/>
          </a:bodyPr>
          <a:lstStyle/>
          <a:p>
            <a:pPr algn="r"/>
            <a:r>
              <a:rPr lang="en-US" sz="1800" dirty="0" smtClean="0">
                <a:solidFill>
                  <a:schemeClr val="bg1"/>
                </a:solidFill>
              </a:rPr>
              <a:t>5</a:t>
            </a:r>
            <a:r>
              <a:rPr lang="en-US" dirty="0" smtClean="0">
                <a:solidFill>
                  <a:schemeClr val="bg1"/>
                </a:solidFill>
              </a:rPr>
              <a:t> </a:t>
            </a:r>
            <a:r>
              <a:rPr lang="en-US" dirty="0">
                <a:solidFill>
                  <a:schemeClr val="bg1"/>
                </a:solidFill>
              </a:rPr>
              <a:t>– </a:t>
            </a:r>
            <a:endParaRPr lang="en-US" dirty="0" smtClean="0">
              <a:solidFill>
                <a:schemeClr val="bg1"/>
              </a:solidFill>
            </a:endParaRPr>
          </a:p>
          <a:p>
            <a:pPr algn="r"/>
            <a:r>
              <a:rPr lang="en-US" sz="1800" dirty="0" smtClean="0">
                <a:solidFill>
                  <a:schemeClr val="bg1"/>
                </a:solidFill>
              </a:rPr>
              <a:t>(Set </a:t>
            </a:r>
            <a:r>
              <a:rPr lang="en-US" sz="1800" dirty="0">
                <a:solidFill>
                  <a:schemeClr val="bg1"/>
                </a:solidFill>
              </a:rPr>
              <a:t>of Attribute </a:t>
            </a:r>
          </a:p>
          <a:p>
            <a:pPr algn="r"/>
            <a:r>
              <a:rPr lang="en-US" sz="1800" dirty="0">
                <a:solidFill>
                  <a:schemeClr val="bg1"/>
                </a:solidFill>
              </a:rPr>
              <a:t>Values -- </a:t>
            </a:r>
          </a:p>
          <a:p>
            <a:pPr algn="r"/>
            <a:r>
              <a:rPr lang="en-US" sz="1800" dirty="0">
                <a:solidFill>
                  <a:schemeClr val="bg1"/>
                </a:solidFill>
              </a:rPr>
              <a:t>Mavericks,</a:t>
            </a:r>
          </a:p>
          <a:p>
            <a:pPr algn="r"/>
            <a:r>
              <a:rPr lang="en-US" sz="1800" dirty="0">
                <a:solidFill>
                  <a:schemeClr val="bg1"/>
                </a:solidFill>
              </a:rPr>
              <a:t>Celtics, </a:t>
            </a:r>
            <a:r>
              <a:rPr lang="en-US" sz="1800" dirty="0" err="1">
                <a:solidFill>
                  <a:schemeClr val="bg1"/>
                </a:solidFill>
              </a:rPr>
              <a:t>etc</a:t>
            </a:r>
            <a:r>
              <a:rPr lang="en-US" sz="1800" dirty="0">
                <a:solidFill>
                  <a:schemeClr val="bg1"/>
                </a:solidFill>
              </a:rPr>
              <a:t>)</a:t>
            </a:r>
          </a:p>
        </p:txBody>
      </p:sp>
      <p:cxnSp>
        <p:nvCxnSpPr>
          <p:cNvPr id="41995" name="AutoShape 142"/>
          <p:cNvCxnSpPr>
            <a:cxnSpLocks noChangeShapeType="1"/>
            <a:stCxn id="42002" idx="3"/>
            <a:endCxn id="41994" idx="0"/>
          </p:cNvCxnSpPr>
          <p:nvPr/>
        </p:nvCxnSpPr>
        <p:spPr bwMode="auto">
          <a:xfrm>
            <a:off x="6400800" y="3086100"/>
            <a:ext cx="1564604" cy="466725"/>
          </a:xfrm>
          <a:prstGeom prst="bentConnector2">
            <a:avLst/>
          </a:prstGeom>
          <a:noFill/>
          <a:ln w="60325">
            <a:solidFill>
              <a:srgbClr val="FF0000"/>
            </a:solidFill>
            <a:miter lim="800000"/>
            <a:headEnd/>
            <a:tailEnd type="triangle" w="med" len="lg"/>
          </a:ln>
        </p:spPr>
      </p:cxnSp>
      <p:sp>
        <p:nvSpPr>
          <p:cNvPr id="41996" name="AutoShape 143"/>
          <p:cNvSpPr>
            <a:spLocks noChangeArrowheads="1"/>
          </p:cNvSpPr>
          <p:nvPr/>
        </p:nvSpPr>
        <p:spPr bwMode="auto">
          <a:xfrm>
            <a:off x="1447800" y="3200400"/>
            <a:ext cx="1295400" cy="2057400"/>
          </a:xfrm>
          <a:prstGeom prst="bracketPair">
            <a:avLst>
              <a:gd name="adj" fmla="val 16667"/>
            </a:avLst>
          </a:prstGeom>
          <a:noFill/>
          <a:ln w="57150">
            <a:solidFill>
              <a:srgbClr val="FF0000"/>
            </a:solidFill>
            <a:round/>
            <a:headEnd/>
            <a:tailEnd/>
          </a:ln>
        </p:spPr>
        <p:txBody>
          <a:bodyPr wrap="none" anchor="ctr"/>
          <a:lstStyle/>
          <a:p>
            <a:endParaRPr lang="en-US"/>
          </a:p>
        </p:txBody>
      </p:sp>
      <p:sp>
        <p:nvSpPr>
          <p:cNvPr id="41997" name="Rectangle 144"/>
          <p:cNvSpPr>
            <a:spLocks noChangeArrowheads="1"/>
          </p:cNvSpPr>
          <p:nvPr/>
        </p:nvSpPr>
        <p:spPr bwMode="auto">
          <a:xfrm>
            <a:off x="3902075" y="5602069"/>
            <a:ext cx="1625573" cy="646331"/>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noAutofit/>
          </a:bodyPr>
          <a:lstStyle/>
          <a:p>
            <a:pPr algn="r"/>
            <a:r>
              <a:rPr lang="en-US" sz="1800" dirty="0" smtClean="0">
                <a:solidFill>
                  <a:schemeClr val="bg1"/>
                </a:solidFill>
              </a:rPr>
              <a:t>6</a:t>
            </a:r>
            <a:r>
              <a:rPr lang="en-US" dirty="0">
                <a:solidFill>
                  <a:schemeClr val="bg1"/>
                </a:solidFill>
              </a:rPr>
              <a:t> – </a:t>
            </a:r>
            <a:endParaRPr lang="en-US" sz="1800" dirty="0" smtClean="0">
              <a:solidFill>
                <a:schemeClr val="bg1"/>
              </a:solidFill>
            </a:endParaRPr>
          </a:p>
          <a:p>
            <a:pPr algn="r"/>
            <a:r>
              <a:rPr lang="en-US" sz="1800" dirty="0" smtClean="0">
                <a:solidFill>
                  <a:schemeClr val="bg1"/>
                </a:solidFill>
              </a:rPr>
              <a:t>(</a:t>
            </a:r>
            <a:r>
              <a:rPr lang="en-US" sz="1800" dirty="0">
                <a:solidFill>
                  <a:schemeClr val="bg1"/>
                </a:solidFill>
              </a:rPr>
              <a:t>unique values)</a:t>
            </a:r>
          </a:p>
        </p:txBody>
      </p:sp>
      <p:cxnSp>
        <p:nvCxnSpPr>
          <p:cNvPr id="41998" name="AutoShape 145"/>
          <p:cNvCxnSpPr>
            <a:cxnSpLocks noChangeShapeType="1"/>
            <a:stCxn id="41996" idx="3"/>
            <a:endCxn id="41997" idx="0"/>
          </p:cNvCxnSpPr>
          <p:nvPr/>
        </p:nvCxnSpPr>
        <p:spPr bwMode="auto">
          <a:xfrm>
            <a:off x="2743200" y="4229100"/>
            <a:ext cx="1971662" cy="1372969"/>
          </a:xfrm>
          <a:prstGeom prst="bentConnector2">
            <a:avLst/>
          </a:prstGeom>
          <a:noFill/>
          <a:ln w="60325">
            <a:solidFill>
              <a:srgbClr val="FF0000"/>
            </a:solidFill>
            <a:miter lim="800000"/>
            <a:headEnd/>
            <a:tailEnd type="triangle" w="med" len="lg"/>
          </a:ln>
        </p:spPr>
      </p:cxnSp>
    </p:spTree>
    <p:extLst>
      <p:ext uri="{BB962C8B-B14F-4D97-AF65-F5344CB8AC3E}">
        <p14:creationId xmlns:p14="http://schemas.microsoft.com/office/powerpoint/2010/main" val="1758506603"/>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smtClean="0"/>
              <a:t>Database Applications</a:t>
            </a:r>
          </a:p>
        </p:txBody>
      </p:sp>
      <p:sp>
        <p:nvSpPr>
          <p:cNvPr id="7171" name="Content Placeholder 2"/>
          <p:cNvSpPr>
            <a:spLocks noGrp="1"/>
          </p:cNvSpPr>
          <p:nvPr>
            <p:ph idx="1"/>
          </p:nvPr>
        </p:nvSpPr>
        <p:spPr/>
        <p:txBody>
          <a:bodyPr/>
          <a:lstStyle/>
          <a:p>
            <a:r>
              <a:rPr lang="en-US" smtClean="0"/>
              <a:t>Two-tiered model</a:t>
            </a:r>
          </a:p>
          <a:p>
            <a:r>
              <a:rPr lang="en-US" smtClean="0"/>
              <a:t>Three-tiered model</a:t>
            </a:r>
          </a:p>
          <a:p>
            <a:r>
              <a:rPr lang="en-US" smtClean="0"/>
              <a:t>Common Database Vendors</a:t>
            </a:r>
          </a:p>
          <a:p>
            <a:pPr lvl="1"/>
            <a:r>
              <a:rPr lang="en-US" smtClean="0"/>
              <a:t>Oracle</a:t>
            </a:r>
          </a:p>
          <a:p>
            <a:pPr lvl="1"/>
            <a:r>
              <a:rPr lang="en-US" smtClean="0"/>
              <a:t>IBM</a:t>
            </a:r>
          </a:p>
          <a:p>
            <a:pPr lvl="1"/>
            <a:r>
              <a:rPr lang="en-US" smtClean="0"/>
              <a:t>MySQL</a:t>
            </a:r>
          </a:p>
          <a:p>
            <a:pPr lvl="1"/>
            <a:r>
              <a:rPr lang="en-US" smtClean="0"/>
              <a:t>Sybase</a:t>
            </a:r>
          </a:p>
          <a:p>
            <a:pPr lvl="1"/>
            <a:r>
              <a:rPr lang="en-US" smtClean="0"/>
              <a:t>Microsoft SQL</a:t>
            </a:r>
          </a:p>
        </p:txBody>
      </p:sp>
      <p:sp>
        <p:nvSpPr>
          <p:cNvPr id="7172" name="Slide Number Placeholder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57AA9974-7630-4EF6-9F1A-C2C347EDD37F}" type="slidenum">
              <a:rPr lang="en-US" smtClean="0"/>
              <a:pPr fontAlgn="base">
                <a:spcBef>
                  <a:spcPct val="0"/>
                </a:spcBef>
                <a:spcAft>
                  <a:spcPct val="0"/>
                </a:spcAft>
              </a:pPr>
              <a:t>56</a:t>
            </a:fld>
            <a:endParaRPr lang="en-US" smtClean="0"/>
          </a:p>
        </p:txBody>
      </p:sp>
    </p:spTree>
    <p:extLst>
      <p:ext uri="{BB962C8B-B14F-4D97-AF65-F5344CB8AC3E}">
        <p14:creationId xmlns:p14="http://schemas.microsoft.com/office/powerpoint/2010/main" val="1636937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smtClean="0"/>
              <a:t>Database Components</a:t>
            </a:r>
          </a:p>
        </p:txBody>
      </p:sp>
      <p:sp>
        <p:nvSpPr>
          <p:cNvPr id="8195" name="Content Placeholder 2"/>
          <p:cNvSpPr>
            <a:spLocks noGrp="1"/>
          </p:cNvSpPr>
          <p:nvPr>
            <p:ph idx="1"/>
          </p:nvPr>
        </p:nvSpPr>
        <p:spPr>
          <a:xfrm>
            <a:off x="152400" y="1524000"/>
            <a:ext cx="8991600" cy="2895600"/>
          </a:xfrm>
        </p:spPr>
        <p:txBody>
          <a:bodyPr>
            <a:normAutofit fontScale="92500" lnSpcReduction="20000"/>
          </a:bodyPr>
          <a:lstStyle/>
          <a:p>
            <a:r>
              <a:rPr lang="en-US" dirty="0" smtClean="0"/>
              <a:t>Program Files</a:t>
            </a:r>
          </a:p>
          <a:p>
            <a:r>
              <a:rPr lang="en-US" dirty="0" smtClean="0"/>
              <a:t>Configuration Values</a:t>
            </a:r>
          </a:p>
          <a:p>
            <a:r>
              <a:rPr lang="en-US" dirty="0" smtClean="0"/>
              <a:t>Data Files</a:t>
            </a:r>
          </a:p>
          <a:p>
            <a:r>
              <a:rPr lang="en-US" dirty="0" smtClean="0"/>
              <a:t>Client/Network Libraries</a:t>
            </a:r>
          </a:p>
          <a:p>
            <a:r>
              <a:rPr lang="en-US" dirty="0" smtClean="0"/>
              <a:t>Backup &amp; Restore System</a:t>
            </a:r>
          </a:p>
          <a:p>
            <a:r>
              <a:rPr lang="en-US" dirty="0" smtClean="0"/>
              <a:t>SQL Statements</a:t>
            </a:r>
          </a:p>
          <a:p>
            <a:endParaRPr lang="en-US" dirty="0" smtClean="0"/>
          </a:p>
        </p:txBody>
      </p:sp>
      <p:sp>
        <p:nvSpPr>
          <p:cNvPr id="8196" name="Slide Number Placeholder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741EF775-04AA-4038-A663-EFDF8CE92962}" type="slidenum">
              <a:rPr lang="en-US" smtClean="0"/>
              <a:pPr fontAlgn="base">
                <a:spcBef>
                  <a:spcPct val="0"/>
                </a:spcBef>
                <a:spcAft>
                  <a:spcPct val="0"/>
                </a:spcAft>
              </a:pPr>
              <a:t>57</a:t>
            </a:fld>
            <a:endParaRPr lang="en-US" smtClean="0"/>
          </a:p>
        </p:txBody>
      </p:sp>
      <p:graphicFrame>
        <p:nvGraphicFramePr>
          <p:cNvPr id="5" name="Table 4"/>
          <p:cNvGraphicFramePr>
            <a:graphicFrameLocks noGrp="1"/>
          </p:cNvGraphicFramePr>
          <p:nvPr/>
        </p:nvGraphicFramePr>
        <p:xfrm>
          <a:off x="838200" y="4648200"/>
          <a:ext cx="7467600" cy="1828800"/>
        </p:xfrm>
        <a:graphic>
          <a:graphicData uri="http://schemas.openxmlformats.org/drawingml/2006/table">
            <a:tbl>
              <a:tblPr>
                <a:tableStyleId>{EB9631B5-78F2-41C9-869B-9F39066F8104}</a:tableStyleId>
              </a:tblPr>
              <a:tblGrid>
                <a:gridCol w="1663187">
                  <a:extLst>
                    <a:ext uri="{9D8B030D-6E8A-4147-A177-3AD203B41FA5}">
                      <a16:colId xmlns:a16="http://schemas.microsoft.com/office/drawing/2014/main" xmlns="" val="20000"/>
                    </a:ext>
                  </a:extLst>
                </a:gridCol>
                <a:gridCol w="5804413">
                  <a:extLst>
                    <a:ext uri="{9D8B030D-6E8A-4147-A177-3AD203B41FA5}">
                      <a16:colId xmlns:a16="http://schemas.microsoft.com/office/drawing/2014/main" xmlns="" val="20001"/>
                    </a:ext>
                  </a:extLst>
                </a:gridCol>
              </a:tblGrid>
              <a:tr h="0">
                <a:tc>
                  <a:txBody>
                    <a:bodyPr/>
                    <a:lstStyle/>
                    <a:p>
                      <a:pPr marL="0" marR="0">
                        <a:lnSpc>
                          <a:spcPct val="150000"/>
                        </a:lnSpc>
                        <a:spcBef>
                          <a:spcPts val="0"/>
                        </a:spcBef>
                        <a:spcAft>
                          <a:spcPts val="600"/>
                        </a:spcAft>
                      </a:pPr>
                      <a:r>
                        <a:rPr lang="en-US" sz="1600" b="1" dirty="0"/>
                        <a:t>SQL statement</a:t>
                      </a:r>
                      <a:endParaRPr lang="en-US" sz="1600" b="1" dirty="0">
                        <a:latin typeface="+mj-lt"/>
                        <a:ea typeface="Times New Roman"/>
                        <a:cs typeface="Times New Roman"/>
                      </a:endParaRPr>
                    </a:p>
                  </a:txBody>
                  <a:tcPr marL="68580" marR="68580" marT="0" marB="0">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a:lnSpc>
                          <a:spcPct val="150000"/>
                        </a:lnSpc>
                        <a:spcBef>
                          <a:spcPts val="0"/>
                        </a:spcBef>
                        <a:spcAft>
                          <a:spcPts val="600"/>
                        </a:spcAft>
                      </a:pPr>
                      <a:r>
                        <a:rPr lang="en-US" sz="1600" b="1" dirty="0"/>
                        <a:t>Description</a:t>
                      </a:r>
                      <a:endParaRPr lang="en-US" sz="1600" b="1" dirty="0">
                        <a:latin typeface="+mj-lt"/>
                        <a:ea typeface="Times New Roman"/>
                        <a:cs typeface="Times New Roman"/>
                      </a:endParaRPr>
                    </a:p>
                  </a:txBody>
                  <a:tcPr marL="68580" marR="68580" marT="0" marB="0">
                    <a:lnL w="12700" cap="flat" cmpd="sng" algn="ctr">
                      <a:solidFill>
                        <a:schemeClr val="bg1">
                          <a:lumMod val="75000"/>
                        </a:schemeClr>
                      </a:solidFill>
                      <a:prstDash val="solid"/>
                      <a:round/>
                      <a:headEnd type="none" w="med" len="med"/>
                      <a:tailEnd type="none" w="med" len="med"/>
                    </a:lnL>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0">
                <a:tc>
                  <a:txBody>
                    <a:bodyPr/>
                    <a:lstStyle/>
                    <a:p>
                      <a:pPr marL="0" marR="0">
                        <a:lnSpc>
                          <a:spcPct val="150000"/>
                        </a:lnSpc>
                        <a:spcBef>
                          <a:spcPts val="0"/>
                        </a:spcBef>
                        <a:spcAft>
                          <a:spcPts val="600"/>
                        </a:spcAft>
                      </a:pPr>
                      <a:r>
                        <a:rPr lang="en-US" sz="1600"/>
                        <a:t>SELECT</a:t>
                      </a:r>
                      <a:endParaRPr lang="en-US" sz="1600">
                        <a:latin typeface="+mj-lt"/>
                        <a:ea typeface="Times New Roman"/>
                        <a:cs typeface="Times New Roman"/>
                      </a:endParaRPr>
                    </a:p>
                  </a:txBody>
                  <a:tcPr marL="68580" marR="68580" marT="0" marB="0">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nSpc>
                          <a:spcPct val="150000"/>
                        </a:lnSpc>
                        <a:spcBef>
                          <a:spcPts val="0"/>
                        </a:spcBef>
                        <a:spcAft>
                          <a:spcPts val="600"/>
                        </a:spcAft>
                      </a:pPr>
                      <a:r>
                        <a:rPr lang="en-US" sz="1600" dirty="0"/>
                        <a:t>View a subset of data from a table.</a:t>
                      </a:r>
                      <a:endParaRPr lang="en-US" sz="1600" dirty="0">
                        <a:latin typeface="+mj-lt"/>
                        <a:ea typeface="Times New Roman"/>
                        <a:cs typeface="Times New Roman"/>
                      </a:endParaRPr>
                    </a:p>
                  </a:txBody>
                  <a:tcPr marL="68580" marR="68580" marT="0" marB="0">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0">
                <a:tc>
                  <a:txBody>
                    <a:bodyPr/>
                    <a:lstStyle/>
                    <a:p>
                      <a:pPr marL="0" marR="0">
                        <a:lnSpc>
                          <a:spcPct val="150000"/>
                        </a:lnSpc>
                        <a:spcBef>
                          <a:spcPts val="0"/>
                        </a:spcBef>
                        <a:spcAft>
                          <a:spcPts val="600"/>
                        </a:spcAft>
                      </a:pPr>
                      <a:r>
                        <a:rPr lang="en-US" sz="1600"/>
                        <a:t>INSERT</a:t>
                      </a:r>
                      <a:endParaRPr lang="en-US" sz="1600">
                        <a:latin typeface="+mj-lt"/>
                        <a:ea typeface="Times New Roman"/>
                        <a:cs typeface="Times New Roman"/>
                      </a:endParaRPr>
                    </a:p>
                  </a:txBody>
                  <a:tcPr marL="68580" marR="68580" marT="0" marB="0">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nSpc>
                          <a:spcPct val="150000"/>
                        </a:lnSpc>
                        <a:spcBef>
                          <a:spcPts val="0"/>
                        </a:spcBef>
                        <a:spcAft>
                          <a:spcPts val="600"/>
                        </a:spcAft>
                      </a:pPr>
                      <a:r>
                        <a:rPr lang="en-US" sz="1600" dirty="0"/>
                        <a:t>Add new data to a table.</a:t>
                      </a:r>
                      <a:endParaRPr lang="en-US" sz="1600" dirty="0">
                        <a:latin typeface="+mj-lt"/>
                        <a:ea typeface="Times New Roman"/>
                        <a:cs typeface="Times New Roman"/>
                      </a:endParaRPr>
                    </a:p>
                  </a:txBody>
                  <a:tcPr marL="68580" marR="68580" marT="0" marB="0">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0">
                <a:tc>
                  <a:txBody>
                    <a:bodyPr/>
                    <a:lstStyle/>
                    <a:p>
                      <a:pPr marL="0" marR="0">
                        <a:lnSpc>
                          <a:spcPct val="150000"/>
                        </a:lnSpc>
                        <a:spcBef>
                          <a:spcPts val="0"/>
                        </a:spcBef>
                        <a:spcAft>
                          <a:spcPts val="600"/>
                        </a:spcAft>
                      </a:pPr>
                      <a:r>
                        <a:rPr lang="en-US" sz="1600"/>
                        <a:t>UPDATE</a:t>
                      </a:r>
                      <a:endParaRPr lang="en-US" sz="1600">
                        <a:latin typeface="+mj-lt"/>
                        <a:ea typeface="Times New Roman"/>
                        <a:cs typeface="Times New Roman"/>
                      </a:endParaRPr>
                    </a:p>
                  </a:txBody>
                  <a:tcPr marL="68580" marR="68580" marT="0" marB="0">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nSpc>
                          <a:spcPct val="150000"/>
                        </a:lnSpc>
                        <a:spcBef>
                          <a:spcPts val="0"/>
                        </a:spcBef>
                        <a:spcAft>
                          <a:spcPts val="600"/>
                        </a:spcAft>
                      </a:pPr>
                      <a:r>
                        <a:rPr lang="en-US" sz="1600" dirty="0"/>
                        <a:t>Modify existing data in a table.</a:t>
                      </a:r>
                      <a:endParaRPr lang="en-US" sz="1600" dirty="0">
                        <a:latin typeface="+mj-lt"/>
                        <a:ea typeface="Times New Roman"/>
                        <a:cs typeface="Times New Roman"/>
                      </a:endParaRPr>
                    </a:p>
                  </a:txBody>
                  <a:tcPr marL="68580" marR="68580" marT="0" marB="0">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0">
                <a:tc>
                  <a:txBody>
                    <a:bodyPr/>
                    <a:lstStyle/>
                    <a:p>
                      <a:pPr marL="0" marR="0">
                        <a:lnSpc>
                          <a:spcPct val="150000"/>
                        </a:lnSpc>
                        <a:spcBef>
                          <a:spcPts val="0"/>
                        </a:spcBef>
                        <a:spcAft>
                          <a:spcPts val="600"/>
                        </a:spcAft>
                      </a:pPr>
                      <a:r>
                        <a:rPr lang="en-US" sz="1600"/>
                        <a:t>DELETE</a:t>
                      </a:r>
                      <a:endParaRPr lang="en-US" sz="1600">
                        <a:latin typeface="+mj-lt"/>
                        <a:ea typeface="Times New Roman"/>
                        <a:cs typeface="Times New Roman"/>
                      </a:endParaRPr>
                    </a:p>
                  </a:txBody>
                  <a:tcPr marL="68580" marR="68580" marT="0" marB="0">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solidFill>
                      <a:schemeClr val="bg1">
                        <a:lumMod val="95000"/>
                      </a:schemeClr>
                    </a:solidFill>
                  </a:tcPr>
                </a:tc>
                <a:tc>
                  <a:txBody>
                    <a:bodyPr/>
                    <a:lstStyle/>
                    <a:p>
                      <a:pPr marL="0" marR="0">
                        <a:lnSpc>
                          <a:spcPct val="150000"/>
                        </a:lnSpc>
                        <a:spcBef>
                          <a:spcPts val="0"/>
                        </a:spcBef>
                        <a:spcAft>
                          <a:spcPts val="600"/>
                        </a:spcAft>
                      </a:pPr>
                      <a:r>
                        <a:rPr lang="en-US" sz="1600" dirty="0"/>
                        <a:t>Remove a subset of data from a table.</a:t>
                      </a:r>
                      <a:endParaRPr lang="en-US" sz="1600" dirty="0">
                        <a:latin typeface="+mj-lt"/>
                        <a:ea typeface="Times New Roman"/>
                        <a:cs typeface="Times New Roman"/>
                      </a:endParaRPr>
                    </a:p>
                  </a:txBody>
                  <a:tcPr marL="68580" marR="68580" marT="0" marB="0">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593626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dirty="0" smtClean="0"/>
              <a:t>The statement you will need to understand best is SELECT.   </a:t>
            </a:r>
          </a:p>
          <a:p>
            <a:endParaRPr lang="en-US" dirty="0" smtClean="0"/>
          </a:p>
          <a:p>
            <a:pPr>
              <a:buNone/>
            </a:pPr>
            <a:r>
              <a:rPr lang="en-US" sz="2100" b="1" dirty="0" smtClean="0">
                <a:latin typeface="Courier New" pitchFamily="49" charset="0"/>
                <a:cs typeface="Courier New" pitchFamily="49" charset="0"/>
              </a:rPr>
              <a:t>SELECT &lt;COLUMN LIST&gt; FROM &lt;TABLE NAME&gt; WHERE &lt;CONDITION&gt;</a:t>
            </a:r>
          </a:p>
          <a:p>
            <a:endParaRPr lang="en-US" dirty="0" smtClean="0"/>
          </a:p>
          <a:p>
            <a:pPr lvl="1"/>
            <a:r>
              <a:rPr lang="en-US" dirty="0" smtClean="0"/>
              <a:t>&lt;COLUMN LIST&gt; is a comma-separated list of column names that will be displayed</a:t>
            </a:r>
          </a:p>
          <a:p>
            <a:pPr lvl="1"/>
            <a:r>
              <a:rPr lang="en-US" dirty="0" smtClean="0"/>
              <a:t>&lt;TABLE NAME&gt; is replaced with the name of the table to be displayed</a:t>
            </a:r>
          </a:p>
          <a:p>
            <a:pPr lvl="1"/>
            <a:r>
              <a:rPr lang="en-US" dirty="0" smtClean="0"/>
              <a:t>&lt;CONDITION&gt; and the word WHERE are optional. If you do not indicate a WHERE clause, all rows in the table are returned. Using the WHERE clause, you can SELECT only the rows you are interested in.</a:t>
            </a:r>
          </a:p>
          <a:p>
            <a:endParaRPr lang="en-US" dirty="0" smtClean="0"/>
          </a:p>
          <a:p>
            <a:r>
              <a:rPr lang="en-US" dirty="0" smtClean="0"/>
              <a:t>Example of selecting the first and last names of all employees where the employee makes more than $20,000 is show here:</a:t>
            </a:r>
          </a:p>
          <a:p>
            <a:endParaRPr lang="en-US" dirty="0" smtClean="0"/>
          </a:p>
          <a:p>
            <a:pPr>
              <a:buNone/>
            </a:pPr>
            <a:r>
              <a:rPr lang="en-US" sz="2100" b="1" dirty="0" smtClean="0">
                <a:latin typeface="Courier New" pitchFamily="49" charset="0"/>
                <a:cs typeface="Courier New" pitchFamily="49" charset="0"/>
              </a:rPr>
              <a:t>SELECT FIRST_NAME, LAST_NAME FROM EMPLOYEES WHERE SALARY &gt; 20000</a:t>
            </a:r>
          </a:p>
          <a:p>
            <a:endParaRPr lang="en-US" dirty="0"/>
          </a:p>
        </p:txBody>
      </p:sp>
      <p:sp>
        <p:nvSpPr>
          <p:cNvPr id="9218" name="Title 1"/>
          <p:cNvSpPr>
            <a:spLocks noGrp="1"/>
          </p:cNvSpPr>
          <p:nvPr>
            <p:ph type="title"/>
          </p:nvPr>
        </p:nvSpPr>
        <p:spPr/>
        <p:txBody>
          <a:bodyPr/>
          <a:lstStyle/>
          <a:p>
            <a:r>
              <a:rPr lang="en-US" smtClean="0"/>
              <a:t>Common Select Statement</a:t>
            </a:r>
          </a:p>
        </p:txBody>
      </p:sp>
      <p:sp>
        <p:nvSpPr>
          <p:cNvPr id="9220" name="Slide Number Placeholder 3"/>
          <p:cNvSpPr>
            <a:spLocks noGrp="1"/>
          </p:cNvSpPr>
          <p:nvPr>
            <p:ph type="sldNum" sz="quarter" idx="10"/>
          </p:nvPr>
        </p:nvSpPr>
        <p:spPr/>
        <p:txBody>
          <a:bodyPr/>
          <a:lstStyle/>
          <a:p>
            <a:fld id="{0830851F-E002-4019-869C-2D4DAD7A62E8}" type="slidenum">
              <a:rPr lang="en-US" smtClean="0"/>
              <a:pPr/>
              <a:t>58</a:t>
            </a:fld>
            <a:endParaRPr lang="en-US" smtClean="0"/>
          </a:p>
        </p:txBody>
      </p:sp>
    </p:spTree>
    <p:extLst>
      <p:ext uri="{BB962C8B-B14F-4D97-AF65-F5344CB8AC3E}">
        <p14:creationId xmlns:p14="http://schemas.microsoft.com/office/powerpoint/2010/main" val="702345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70000" lnSpcReduction="20000"/>
          </a:bodyPr>
          <a:lstStyle/>
          <a:p>
            <a:r>
              <a:rPr lang="en-US" dirty="0" smtClean="0"/>
              <a:t>Common database objects (there are also proprietary objects)</a:t>
            </a:r>
          </a:p>
          <a:p>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database stores metadata about itself. This metadata is referred to as the data dictionary, or also sometimes referred to as the system tables.</a:t>
            </a:r>
            <a:endParaRPr lang="en-US" dirty="0"/>
          </a:p>
        </p:txBody>
      </p:sp>
      <p:sp>
        <p:nvSpPr>
          <p:cNvPr id="10242" name="Title 1"/>
          <p:cNvSpPr>
            <a:spLocks noGrp="1"/>
          </p:cNvSpPr>
          <p:nvPr>
            <p:ph type="title"/>
          </p:nvPr>
        </p:nvSpPr>
        <p:spPr/>
        <p:txBody>
          <a:bodyPr/>
          <a:lstStyle/>
          <a:p>
            <a:r>
              <a:rPr lang="en-US" smtClean="0"/>
              <a:t>Database Objects and Data Dictionary</a:t>
            </a:r>
          </a:p>
        </p:txBody>
      </p:sp>
      <p:sp>
        <p:nvSpPr>
          <p:cNvPr id="10244" name="Slide Number Placeholder 3"/>
          <p:cNvSpPr>
            <a:spLocks noGrp="1"/>
          </p:cNvSpPr>
          <p:nvPr>
            <p:ph type="sldNum" sz="quarter" idx="10"/>
          </p:nvPr>
        </p:nvSpPr>
        <p:spPr/>
        <p:txBody>
          <a:bodyPr/>
          <a:lstStyle/>
          <a:p>
            <a:fld id="{5A227712-1751-4691-B857-74E0C0EEE64D}" type="slidenum">
              <a:rPr lang="en-US" smtClean="0"/>
              <a:pPr/>
              <a:t>59</a:t>
            </a:fld>
            <a:endParaRPr lang="en-US" smtClean="0"/>
          </a:p>
        </p:txBody>
      </p:sp>
      <p:graphicFrame>
        <p:nvGraphicFramePr>
          <p:cNvPr id="5" name="Table 4"/>
          <p:cNvGraphicFramePr>
            <a:graphicFrameLocks noGrp="1"/>
          </p:cNvGraphicFramePr>
          <p:nvPr>
            <p:extLst>
              <p:ext uri="{D42A27DB-BD31-4B8C-83A1-F6EECF244321}">
                <p14:modId xmlns:p14="http://schemas.microsoft.com/office/powerpoint/2010/main" val="126796292"/>
              </p:ext>
            </p:extLst>
          </p:nvPr>
        </p:nvGraphicFramePr>
        <p:xfrm>
          <a:off x="152400" y="1752600"/>
          <a:ext cx="8839200" cy="3560055"/>
        </p:xfrm>
        <a:graphic>
          <a:graphicData uri="http://schemas.openxmlformats.org/drawingml/2006/table">
            <a:tbl>
              <a:tblPr/>
              <a:tblGrid>
                <a:gridCol w="2248336">
                  <a:extLst>
                    <a:ext uri="{9D8B030D-6E8A-4147-A177-3AD203B41FA5}">
                      <a16:colId xmlns:a16="http://schemas.microsoft.com/office/drawing/2014/main" xmlns="" val="20000"/>
                    </a:ext>
                  </a:extLst>
                </a:gridCol>
                <a:gridCol w="6590864">
                  <a:extLst>
                    <a:ext uri="{9D8B030D-6E8A-4147-A177-3AD203B41FA5}">
                      <a16:colId xmlns:a16="http://schemas.microsoft.com/office/drawing/2014/main" xmlns="" val="20001"/>
                    </a:ext>
                  </a:extLst>
                </a:gridCol>
              </a:tblGrid>
              <a:tr h="314750">
                <a:tc>
                  <a:txBody>
                    <a:bodyPr/>
                    <a:lstStyle/>
                    <a:p>
                      <a:pPr marL="0" marR="0">
                        <a:lnSpc>
                          <a:spcPct val="150000"/>
                        </a:lnSpc>
                        <a:spcBef>
                          <a:spcPts val="0"/>
                        </a:spcBef>
                        <a:spcAft>
                          <a:spcPts val="600"/>
                        </a:spcAft>
                      </a:pPr>
                      <a:r>
                        <a:rPr lang="en-US" sz="1600" b="1" dirty="0">
                          <a:latin typeface="+mj-lt"/>
                          <a:ea typeface="Times New Roman"/>
                          <a:cs typeface="Times New Roman"/>
                        </a:rPr>
                        <a:t>Object type</a:t>
                      </a:r>
                      <a:endParaRPr lang="en-US" sz="1600" dirty="0">
                        <a:latin typeface="+mj-lt"/>
                        <a:ea typeface="Times New Roman"/>
                        <a:cs typeface="Times New Roman"/>
                      </a:endParaRPr>
                    </a:p>
                  </a:txBody>
                  <a:tcPr marL="63500" marR="63500" marT="0" marB="0">
                    <a:lnL>
                      <a:noFill/>
                    </a:lnL>
                    <a:lnR w="12700" cap="flat" cmpd="sng" algn="ctr">
                      <a:solidFill>
                        <a:schemeClr val="bg1">
                          <a:lumMod val="75000"/>
                        </a:schemeClr>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a:lnSpc>
                          <a:spcPct val="150000"/>
                        </a:lnSpc>
                        <a:spcBef>
                          <a:spcPts val="0"/>
                        </a:spcBef>
                        <a:spcAft>
                          <a:spcPts val="600"/>
                        </a:spcAft>
                      </a:pPr>
                      <a:r>
                        <a:rPr lang="en-US" sz="1600" b="1" dirty="0">
                          <a:latin typeface="+mj-lt"/>
                          <a:ea typeface="Times New Roman"/>
                          <a:cs typeface="Times New Roman"/>
                        </a:rPr>
                        <a:t>Description</a:t>
                      </a:r>
                      <a:endParaRPr lang="en-US" sz="1600" dirty="0">
                        <a:latin typeface="+mj-lt"/>
                        <a:ea typeface="Times New Roman"/>
                        <a:cs typeface="Times New Roman"/>
                      </a:endParaRPr>
                    </a:p>
                  </a:txBody>
                  <a:tcPr marL="63500" marR="63500" marT="0" marB="0">
                    <a:lnL w="12700" cap="flat" cmpd="sng" algn="ctr">
                      <a:solidFill>
                        <a:schemeClr val="bg1">
                          <a:lumMod val="75000"/>
                        </a:schemeClr>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314750">
                <a:tc>
                  <a:txBody>
                    <a:bodyPr/>
                    <a:lstStyle/>
                    <a:p>
                      <a:pPr marL="0" marR="0">
                        <a:lnSpc>
                          <a:spcPct val="150000"/>
                        </a:lnSpc>
                        <a:spcBef>
                          <a:spcPts val="0"/>
                        </a:spcBef>
                        <a:spcAft>
                          <a:spcPts val="600"/>
                        </a:spcAft>
                      </a:pPr>
                      <a:r>
                        <a:rPr lang="en-US" sz="1600" dirty="0">
                          <a:latin typeface="+mj-lt"/>
                          <a:ea typeface="Times New Roman"/>
                          <a:cs typeface="Times New Roman"/>
                        </a:rPr>
                        <a:t>Table</a:t>
                      </a:r>
                    </a:p>
                  </a:txBody>
                  <a:tcPr marL="63500" marR="63500" marT="0" marB="0">
                    <a:lnL>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nSpc>
                          <a:spcPct val="100000"/>
                        </a:lnSpc>
                        <a:spcBef>
                          <a:spcPts val="0"/>
                        </a:spcBef>
                        <a:spcAft>
                          <a:spcPts val="0"/>
                        </a:spcAft>
                      </a:pPr>
                      <a:r>
                        <a:rPr lang="en-US" sz="1600" dirty="0">
                          <a:latin typeface="+mj-lt"/>
                          <a:ea typeface="Times New Roman"/>
                          <a:cs typeface="Times New Roman"/>
                        </a:rPr>
                        <a:t>Stores rows of data in one or more columns.</a:t>
                      </a:r>
                    </a:p>
                  </a:txBody>
                  <a:tcPr marL="63500" marR="63500" marT="0" marB="0">
                    <a:lnL w="1270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766203">
                <a:tc>
                  <a:txBody>
                    <a:bodyPr/>
                    <a:lstStyle/>
                    <a:p>
                      <a:pPr marL="0" marR="0">
                        <a:lnSpc>
                          <a:spcPct val="150000"/>
                        </a:lnSpc>
                        <a:spcBef>
                          <a:spcPts val="0"/>
                        </a:spcBef>
                        <a:spcAft>
                          <a:spcPts val="600"/>
                        </a:spcAft>
                      </a:pPr>
                      <a:r>
                        <a:rPr lang="en-US" sz="1600" dirty="0">
                          <a:latin typeface="+mj-lt"/>
                          <a:ea typeface="Times New Roman"/>
                          <a:cs typeface="Times New Roman"/>
                        </a:rPr>
                        <a:t>View</a:t>
                      </a:r>
                    </a:p>
                  </a:txBody>
                  <a:tcPr marL="63500" marR="63500" marT="0" marB="0">
                    <a:lnL>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nSpc>
                          <a:spcPct val="100000"/>
                        </a:lnSpc>
                        <a:spcBef>
                          <a:spcPts val="0"/>
                        </a:spcBef>
                        <a:spcAft>
                          <a:spcPts val="0"/>
                        </a:spcAft>
                      </a:pPr>
                      <a:r>
                        <a:rPr lang="en-US" sz="1600" dirty="0">
                          <a:latin typeface="+mj-lt"/>
                          <a:ea typeface="Times New Roman"/>
                          <a:cs typeface="Times New Roman"/>
                        </a:rPr>
                        <a:t>A SELECT statement on top of a table or another view that creates a virtual table. Views can change the number or order of columns, call functions, and manipulate data in a variety of ways.</a:t>
                      </a:r>
                    </a:p>
                  </a:txBody>
                  <a:tcPr marL="63500" marR="63500" marT="0" marB="0">
                    <a:lnL w="1270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766203">
                <a:tc>
                  <a:txBody>
                    <a:bodyPr/>
                    <a:lstStyle/>
                    <a:p>
                      <a:pPr marL="0" marR="0">
                        <a:lnSpc>
                          <a:spcPct val="150000"/>
                        </a:lnSpc>
                        <a:spcBef>
                          <a:spcPts val="0"/>
                        </a:spcBef>
                        <a:spcAft>
                          <a:spcPts val="600"/>
                        </a:spcAft>
                      </a:pPr>
                      <a:r>
                        <a:rPr lang="en-US" sz="1600">
                          <a:latin typeface="+mj-lt"/>
                          <a:ea typeface="Times New Roman"/>
                          <a:cs typeface="Times New Roman"/>
                        </a:rPr>
                        <a:t>Stored procedure/function</a:t>
                      </a:r>
                    </a:p>
                  </a:txBody>
                  <a:tcPr marL="63500" marR="63500" marT="0" marB="0">
                    <a:lnL>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nSpc>
                          <a:spcPct val="100000"/>
                        </a:lnSpc>
                        <a:spcBef>
                          <a:spcPts val="0"/>
                        </a:spcBef>
                        <a:spcAft>
                          <a:spcPts val="0"/>
                        </a:spcAft>
                      </a:pPr>
                      <a:r>
                        <a:rPr lang="en-US" sz="1600" dirty="0">
                          <a:latin typeface="+mj-lt"/>
                          <a:ea typeface="Times New Roman"/>
                          <a:cs typeface="Times New Roman"/>
                        </a:rPr>
                        <a:t>Procedural code that can be called to execute complex functionality within the database. Functions return values. Procedures do not return values. Stored procedures are very efficient for data access.</a:t>
                      </a:r>
                    </a:p>
                  </a:txBody>
                  <a:tcPr marL="63500" marR="63500" marT="0" marB="0">
                    <a:lnL w="1270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766203">
                <a:tc>
                  <a:txBody>
                    <a:bodyPr/>
                    <a:lstStyle/>
                    <a:p>
                      <a:pPr marL="0" marR="0">
                        <a:lnSpc>
                          <a:spcPct val="150000"/>
                        </a:lnSpc>
                        <a:spcBef>
                          <a:spcPts val="0"/>
                        </a:spcBef>
                        <a:spcAft>
                          <a:spcPts val="600"/>
                        </a:spcAft>
                      </a:pPr>
                      <a:r>
                        <a:rPr lang="en-US" sz="1600">
                          <a:latin typeface="+mj-lt"/>
                          <a:ea typeface="Times New Roman"/>
                          <a:cs typeface="Times New Roman"/>
                        </a:rPr>
                        <a:t>Trigger</a:t>
                      </a:r>
                    </a:p>
                  </a:txBody>
                  <a:tcPr marL="63500" marR="63500" marT="0" marB="0">
                    <a:lnL>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nSpc>
                          <a:spcPct val="100000"/>
                        </a:lnSpc>
                        <a:spcBef>
                          <a:spcPts val="0"/>
                        </a:spcBef>
                        <a:spcAft>
                          <a:spcPts val="0"/>
                        </a:spcAft>
                      </a:pPr>
                      <a:r>
                        <a:rPr lang="en-US" sz="1600" dirty="0">
                          <a:latin typeface="+mj-lt"/>
                          <a:ea typeface="Times New Roman"/>
                          <a:cs typeface="Times New Roman"/>
                        </a:rPr>
                        <a:t>Procedural code that is called when a table is modified. Can be used to perform any actions, including modifications to other tables, when data is changed.</a:t>
                      </a:r>
                    </a:p>
                  </a:txBody>
                  <a:tcPr marL="63500" marR="63500" marT="0" marB="0">
                    <a:lnL w="1270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529926">
                <a:tc>
                  <a:txBody>
                    <a:bodyPr/>
                    <a:lstStyle/>
                    <a:p>
                      <a:pPr marL="0" marR="0">
                        <a:lnSpc>
                          <a:spcPct val="150000"/>
                        </a:lnSpc>
                        <a:spcBef>
                          <a:spcPts val="0"/>
                        </a:spcBef>
                        <a:spcAft>
                          <a:spcPts val="600"/>
                        </a:spcAft>
                      </a:pPr>
                      <a:r>
                        <a:rPr lang="en-US" sz="1600" dirty="0">
                          <a:latin typeface="+mj-lt"/>
                          <a:ea typeface="Times New Roman"/>
                          <a:cs typeface="Times New Roman"/>
                        </a:rPr>
                        <a:t>Index</a:t>
                      </a:r>
                    </a:p>
                  </a:txBody>
                  <a:tcPr marL="63500" marR="63500" marT="0" marB="0">
                    <a:lnL>
                      <a:noFill/>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nSpc>
                          <a:spcPct val="100000"/>
                        </a:lnSpc>
                        <a:spcBef>
                          <a:spcPts val="0"/>
                        </a:spcBef>
                        <a:spcAft>
                          <a:spcPts val="0"/>
                        </a:spcAft>
                      </a:pPr>
                      <a:r>
                        <a:rPr lang="en-US" sz="1600" dirty="0">
                          <a:latin typeface="+mj-lt"/>
                          <a:ea typeface="Times New Roman"/>
                          <a:cs typeface="Times New Roman"/>
                        </a:rPr>
                        <a:t>Mechanism to provide fast lookup of data. Indices are complex objects and their proper tuning is critical to database performance.</a:t>
                      </a:r>
                    </a:p>
                  </a:txBody>
                  <a:tcPr marL="63500" marR="63500" marT="0" marB="0">
                    <a:lnL w="1270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801711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a:t>
            </a:fld>
            <a:endParaRPr lang="en-US" dirty="0"/>
          </a:p>
        </p:txBody>
      </p:sp>
      <p:sp>
        <p:nvSpPr>
          <p:cNvPr id="3" name="Title 2"/>
          <p:cNvSpPr>
            <a:spLocks noGrp="1"/>
          </p:cNvSpPr>
          <p:nvPr>
            <p:ph type="title"/>
          </p:nvPr>
        </p:nvSpPr>
        <p:spPr/>
        <p:txBody>
          <a:bodyPr/>
          <a:lstStyle/>
          <a:p>
            <a:r>
              <a:rPr lang="en-US" dirty="0" err="1"/>
              <a:t>Improv</a:t>
            </a:r>
            <a:r>
              <a:rPr lang="en-US" dirty="0"/>
              <a:t> Encyclopedia</a:t>
            </a:r>
          </a:p>
        </p:txBody>
      </p:sp>
      <p:sp>
        <p:nvSpPr>
          <p:cNvPr id="4" name="Content Placeholder 3"/>
          <p:cNvSpPr>
            <a:spLocks noGrp="1"/>
          </p:cNvSpPr>
          <p:nvPr>
            <p:ph idx="1"/>
          </p:nvPr>
        </p:nvSpPr>
        <p:spPr/>
        <p:txBody>
          <a:bodyPr/>
          <a:lstStyle/>
          <a:p>
            <a:r>
              <a:rPr lang="en-US" dirty="0">
                <a:hlinkClick r:id="rId2"/>
              </a:rPr>
              <a:t>http://improvencyclopedia.org</a:t>
            </a:r>
            <a:r>
              <a:rPr lang="en-US" dirty="0" smtClean="0">
                <a:hlinkClick r:id="rId2"/>
              </a:rPr>
              <a:t>/</a:t>
            </a:r>
            <a:endParaRPr lang="en-US" dirty="0" smtClean="0"/>
          </a:p>
          <a:p>
            <a:endParaRPr lang="en-US"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7368" y="2038991"/>
            <a:ext cx="8669263" cy="2780017"/>
          </a:xfrm>
          <a:prstGeom prst="rect">
            <a:avLst/>
          </a:prstGeom>
        </p:spPr>
      </p:pic>
    </p:spTree>
    <p:extLst>
      <p:ext uri="{BB962C8B-B14F-4D97-AF65-F5344CB8AC3E}">
        <p14:creationId xmlns:p14="http://schemas.microsoft.com/office/powerpoint/2010/main" val="34109729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ctrTitle"/>
          </p:nvPr>
        </p:nvSpPr>
        <p:spPr/>
        <p:txBody>
          <a:bodyPr/>
          <a:lstStyle/>
          <a:p>
            <a:r>
              <a:rPr lang="en-US" smtClean="0"/>
              <a:t>Database Management</a:t>
            </a:r>
          </a:p>
        </p:txBody>
      </p:sp>
      <p:sp>
        <p:nvSpPr>
          <p:cNvPr id="3" name="Subtitle 2"/>
          <p:cNvSpPr>
            <a:spLocks noGrp="1"/>
          </p:cNvSpPr>
          <p:nvPr>
            <p:ph type="subTitle" idx="1"/>
          </p:nvPr>
        </p:nvSpPr>
        <p:spPr/>
        <p:txBody>
          <a:bodyPr/>
          <a:lstStyle/>
          <a:p>
            <a:r>
              <a:rPr lang="en-US" dirty="0" smtClean="0"/>
              <a:t>This Section: Extra Information</a:t>
            </a:r>
            <a:endParaRPr lang="en-US" dirty="0"/>
          </a:p>
        </p:txBody>
      </p:sp>
    </p:spTree>
    <p:extLst>
      <p:ext uri="{BB962C8B-B14F-4D97-AF65-F5344CB8AC3E}">
        <p14:creationId xmlns:p14="http://schemas.microsoft.com/office/powerpoint/2010/main" val="3288635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t>Databases</a:t>
            </a:r>
          </a:p>
        </p:txBody>
      </p:sp>
      <p:sp>
        <p:nvSpPr>
          <p:cNvPr id="8195" name="Rectangle 3"/>
          <p:cNvSpPr>
            <a:spLocks noGrp="1" noChangeArrowheads="1"/>
          </p:cNvSpPr>
          <p:nvPr>
            <p:ph idx="1"/>
          </p:nvPr>
        </p:nvSpPr>
        <p:spPr/>
        <p:txBody>
          <a:bodyPr/>
          <a:lstStyle/>
          <a:p>
            <a:pPr>
              <a:buNone/>
            </a:pPr>
            <a:r>
              <a:rPr lang="en-US" dirty="0" smtClean="0"/>
              <a:t>Databases are centralized systems that store, manipulate and query data. </a:t>
            </a:r>
          </a:p>
          <a:p>
            <a:pPr lvl="1"/>
            <a:r>
              <a:rPr lang="en-US" dirty="0" smtClean="0"/>
              <a:t>Databases are the back ends of almost all enterprise products.</a:t>
            </a:r>
          </a:p>
          <a:p>
            <a:endParaRPr lang="en-US" dirty="0" smtClean="0"/>
          </a:p>
          <a:p>
            <a:pPr>
              <a:buNone/>
            </a:pPr>
            <a:r>
              <a:rPr lang="en-US" dirty="0" smtClean="0"/>
              <a:t>A DBMS is a suite of programs used to manage “large sets of structured data with ad hoc query capabilities for many types of users…” i.e. a database.</a:t>
            </a:r>
          </a:p>
        </p:txBody>
      </p:sp>
    </p:spTree>
    <p:extLst>
      <p:ext uri="{BB962C8B-B14F-4D97-AF65-F5344CB8AC3E}">
        <p14:creationId xmlns:p14="http://schemas.microsoft.com/office/powerpoint/2010/main" val="3915127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t>Databases</a:t>
            </a:r>
          </a:p>
        </p:txBody>
      </p:sp>
      <p:sp>
        <p:nvSpPr>
          <p:cNvPr id="9219" name="Rectangle 3"/>
          <p:cNvSpPr>
            <a:spLocks noGrp="1" noChangeArrowheads="1"/>
          </p:cNvSpPr>
          <p:nvPr>
            <p:ph idx="1"/>
          </p:nvPr>
        </p:nvSpPr>
        <p:spPr/>
        <p:txBody>
          <a:bodyPr>
            <a:normAutofit fontScale="92500" lnSpcReduction="20000"/>
          </a:bodyPr>
          <a:lstStyle/>
          <a:p>
            <a:pPr>
              <a:buNone/>
            </a:pPr>
            <a:r>
              <a:rPr lang="en-US" dirty="0" smtClean="0"/>
              <a:t>Databases should provide the following features and characteristics</a:t>
            </a:r>
          </a:p>
          <a:p>
            <a:endParaRPr lang="en-US" dirty="0" smtClean="0"/>
          </a:p>
          <a:p>
            <a:r>
              <a:rPr lang="en-US" dirty="0" smtClean="0"/>
              <a:t>Centralized data storage</a:t>
            </a:r>
          </a:p>
          <a:p>
            <a:r>
              <a:rPr lang="en-US" dirty="0" smtClean="0"/>
              <a:t>Easier backup /centralized</a:t>
            </a:r>
          </a:p>
          <a:p>
            <a:r>
              <a:rPr lang="en-US" dirty="0" smtClean="0"/>
              <a:t>Transaction persistence</a:t>
            </a:r>
          </a:p>
          <a:p>
            <a:r>
              <a:rPr lang="en-US" dirty="0" smtClean="0"/>
              <a:t>Consistency of data</a:t>
            </a:r>
          </a:p>
          <a:p>
            <a:r>
              <a:rPr lang="en-US" dirty="0" smtClean="0"/>
              <a:t>Recovery and fault tolerance</a:t>
            </a:r>
          </a:p>
          <a:p>
            <a:r>
              <a:rPr lang="en-US" dirty="0" smtClean="0"/>
              <a:t>Sharing of data with multiple users</a:t>
            </a:r>
          </a:p>
          <a:p>
            <a:r>
              <a:rPr lang="en-US" dirty="0" smtClean="0"/>
              <a:t>Security controls that implement integrity checking, access control and can provide confidentiality</a:t>
            </a:r>
          </a:p>
        </p:txBody>
      </p:sp>
    </p:spTree>
    <p:extLst>
      <p:ext uri="{BB962C8B-B14F-4D97-AF65-F5344CB8AC3E}">
        <p14:creationId xmlns:p14="http://schemas.microsoft.com/office/powerpoint/2010/main" val="1472546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6" descr="middleware"/>
          <p:cNvPicPr>
            <a:picLocks noChangeAspect="1" noChangeArrowheads="1"/>
          </p:cNvPicPr>
          <p:nvPr/>
        </p:nvPicPr>
        <p:blipFill>
          <a:blip r:embed="rId2" cstate="print"/>
          <a:srcRect/>
          <a:stretch>
            <a:fillRect/>
          </a:stretch>
        </p:blipFill>
        <p:spPr bwMode="auto">
          <a:xfrm>
            <a:off x="914400" y="3124200"/>
            <a:ext cx="7162800" cy="2859088"/>
          </a:xfrm>
          <a:prstGeom prst="rect">
            <a:avLst/>
          </a:prstGeom>
          <a:noFill/>
          <a:ln w="9525">
            <a:noFill/>
            <a:miter lim="800000"/>
            <a:headEnd/>
            <a:tailEnd/>
          </a:ln>
        </p:spPr>
      </p:pic>
      <p:sp>
        <p:nvSpPr>
          <p:cNvPr id="10243" name="Rectangle 3"/>
          <p:cNvSpPr>
            <a:spLocks noGrp="1" noChangeArrowheads="1"/>
          </p:cNvSpPr>
          <p:nvPr>
            <p:ph idx="1"/>
          </p:nvPr>
        </p:nvSpPr>
        <p:spPr/>
        <p:txBody>
          <a:bodyPr>
            <a:normAutofit/>
          </a:bodyPr>
          <a:lstStyle/>
          <a:p>
            <a:r>
              <a:rPr lang="en-US" sz="2400" dirty="0" smtClean="0"/>
              <a:t>Databases used to be on the backend away from users, but now organizations write code that lets user query and manipulate their databases. This is usually done via a web front end and a </a:t>
            </a:r>
            <a:r>
              <a:rPr lang="en-US" sz="2400" i="1" dirty="0" smtClean="0"/>
              <a:t>middleware </a:t>
            </a:r>
            <a:r>
              <a:rPr lang="en-US" sz="2400" dirty="0" smtClean="0"/>
              <a:t>component.</a:t>
            </a:r>
          </a:p>
        </p:txBody>
      </p:sp>
      <p:sp>
        <p:nvSpPr>
          <p:cNvPr id="10242" name="Rectangle 2"/>
          <p:cNvSpPr>
            <a:spLocks noGrp="1" noChangeArrowheads="1"/>
          </p:cNvSpPr>
          <p:nvPr>
            <p:ph type="title"/>
          </p:nvPr>
        </p:nvSpPr>
        <p:spPr/>
        <p:txBody>
          <a:bodyPr/>
          <a:lstStyle/>
          <a:p>
            <a:r>
              <a:rPr lang="en-US" smtClean="0"/>
              <a:t>Databases</a:t>
            </a:r>
          </a:p>
        </p:txBody>
      </p:sp>
    </p:spTree>
    <p:extLst>
      <p:ext uri="{BB962C8B-B14F-4D97-AF65-F5344CB8AC3E}">
        <p14:creationId xmlns:p14="http://schemas.microsoft.com/office/powerpoint/2010/main" val="857182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Middleware</a:t>
            </a:r>
            <a:endParaRPr lang="en-US" dirty="0"/>
          </a:p>
        </p:txBody>
      </p:sp>
      <p:sp>
        <p:nvSpPr>
          <p:cNvPr id="3" name="Content Placeholder 2"/>
          <p:cNvSpPr>
            <a:spLocks noGrp="1"/>
          </p:cNvSpPr>
          <p:nvPr>
            <p:ph idx="1"/>
          </p:nvPr>
        </p:nvSpPr>
        <p:spPr/>
        <p:txBody>
          <a:bodyPr>
            <a:normAutofit/>
          </a:bodyPr>
          <a:lstStyle/>
          <a:p>
            <a:r>
              <a:rPr lang="en-US" dirty="0" smtClean="0"/>
              <a:t>Middleware is an often misunderstood term</a:t>
            </a:r>
          </a:p>
          <a:p>
            <a:endParaRPr lang="en-US" dirty="0" smtClean="0"/>
          </a:p>
          <a:p>
            <a:pPr lvl="1"/>
            <a:r>
              <a:rPr lang="en-US" dirty="0" smtClean="0"/>
              <a:t>Allows different systems to communicate</a:t>
            </a:r>
          </a:p>
          <a:p>
            <a:pPr lvl="1"/>
            <a:r>
              <a:rPr lang="en-US" dirty="0" smtClean="0"/>
              <a:t>Used by web systems to manipulate databases in a structured and secured fashion.</a:t>
            </a:r>
          </a:p>
          <a:p>
            <a:pPr lvl="2"/>
            <a:r>
              <a:rPr lang="en-US" dirty="0" smtClean="0"/>
              <a:t>Is to the web server code as a</a:t>
            </a:r>
            <a:r>
              <a:rPr lang="en-US" i="1" dirty="0" smtClean="0"/>
              <a:t> view</a:t>
            </a:r>
            <a:r>
              <a:rPr lang="en-US" dirty="0" smtClean="0"/>
              <a:t> is to a user.</a:t>
            </a:r>
          </a:p>
          <a:p>
            <a:pPr lvl="3"/>
            <a:r>
              <a:rPr lang="en-US" dirty="0" smtClean="0"/>
              <a:t>Allows the web servers to access the database using pre-defined methods, which are limited, have access controls and monitored</a:t>
            </a:r>
          </a:p>
          <a:p>
            <a:pPr lvl="3"/>
            <a:r>
              <a:rPr lang="en-US" dirty="0" smtClean="0"/>
              <a:t>Protects the database from the code on the web servers, only valid queries/transactions are allowed via the middleware components.</a:t>
            </a:r>
          </a:p>
          <a:p>
            <a:pPr lvl="2">
              <a:buNone/>
            </a:pPr>
            <a:endParaRPr lang="en-US" dirty="0"/>
          </a:p>
        </p:txBody>
      </p:sp>
    </p:spTree>
    <p:extLst>
      <p:ext uri="{BB962C8B-B14F-4D97-AF65-F5344CB8AC3E}">
        <p14:creationId xmlns:p14="http://schemas.microsoft.com/office/powerpoint/2010/main" val="2566195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t>Database Models </a:t>
            </a:r>
          </a:p>
        </p:txBody>
      </p:sp>
      <p:sp>
        <p:nvSpPr>
          <p:cNvPr id="11267" name="Rectangle 3"/>
          <p:cNvSpPr>
            <a:spLocks noGrp="1" noChangeArrowheads="1"/>
          </p:cNvSpPr>
          <p:nvPr>
            <p:ph idx="1"/>
          </p:nvPr>
        </p:nvSpPr>
        <p:spPr/>
        <p:txBody>
          <a:bodyPr/>
          <a:lstStyle/>
          <a:p>
            <a:pPr>
              <a:buNone/>
            </a:pPr>
            <a:r>
              <a:rPr lang="en-US" dirty="0" smtClean="0"/>
              <a:t>There are different types of database models</a:t>
            </a:r>
          </a:p>
          <a:p>
            <a:r>
              <a:rPr lang="en-US" dirty="0" smtClean="0"/>
              <a:t>Relational </a:t>
            </a:r>
          </a:p>
          <a:p>
            <a:r>
              <a:rPr lang="en-US" dirty="0" smtClean="0"/>
              <a:t>Hierarchical</a:t>
            </a:r>
          </a:p>
          <a:p>
            <a:r>
              <a:rPr lang="en-US" dirty="0" smtClean="0"/>
              <a:t>Network</a:t>
            </a:r>
          </a:p>
          <a:p>
            <a:r>
              <a:rPr lang="en-US" dirty="0" smtClean="0"/>
              <a:t>Object oriented</a:t>
            </a:r>
          </a:p>
          <a:p>
            <a:r>
              <a:rPr lang="en-US" dirty="0" smtClean="0"/>
              <a:t>Object relational</a:t>
            </a:r>
          </a:p>
          <a:p>
            <a:endParaRPr lang="en-US" dirty="0" smtClean="0"/>
          </a:p>
          <a:p>
            <a:pPr>
              <a:buNone/>
            </a:pPr>
            <a:r>
              <a:rPr lang="en-US" dirty="0" smtClean="0"/>
              <a:t>We will discuss each in the next couple slides</a:t>
            </a:r>
          </a:p>
          <a:p>
            <a:endParaRPr lang="en-US" dirty="0" smtClean="0"/>
          </a:p>
        </p:txBody>
      </p:sp>
    </p:spTree>
    <p:extLst>
      <p:ext uri="{BB962C8B-B14F-4D97-AF65-F5344CB8AC3E}">
        <p14:creationId xmlns:p14="http://schemas.microsoft.com/office/powerpoint/2010/main" val="3943443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mtClean="0"/>
              <a:t>Databases Relational</a:t>
            </a:r>
          </a:p>
        </p:txBody>
      </p:sp>
      <p:sp>
        <p:nvSpPr>
          <p:cNvPr id="12291" name="Rectangle 3"/>
          <p:cNvSpPr>
            <a:spLocks noGrp="1" noChangeArrowheads="1"/>
          </p:cNvSpPr>
          <p:nvPr>
            <p:ph idx="1"/>
          </p:nvPr>
        </p:nvSpPr>
        <p:spPr/>
        <p:txBody>
          <a:bodyPr/>
          <a:lstStyle/>
          <a:p>
            <a:pPr>
              <a:buNone/>
            </a:pPr>
            <a:r>
              <a:rPr lang="en-US" dirty="0" smtClean="0"/>
              <a:t>The traditional database model. </a:t>
            </a:r>
          </a:p>
          <a:p>
            <a:r>
              <a:rPr lang="en-US" dirty="0" smtClean="0"/>
              <a:t>Uses </a:t>
            </a:r>
            <a:r>
              <a:rPr lang="en-US" i="1" dirty="0" smtClean="0"/>
              <a:t>attributes</a:t>
            </a:r>
            <a:r>
              <a:rPr lang="en-US" dirty="0" smtClean="0"/>
              <a:t> (columns) and </a:t>
            </a:r>
            <a:r>
              <a:rPr lang="en-US" i="1" dirty="0" err="1" smtClean="0"/>
              <a:t>tuples</a:t>
            </a:r>
            <a:r>
              <a:rPr lang="en-US" dirty="0" smtClean="0"/>
              <a:t> (rows) to store and organize data. </a:t>
            </a:r>
          </a:p>
          <a:p>
            <a:r>
              <a:rPr lang="en-US" dirty="0" smtClean="0"/>
              <a:t>These </a:t>
            </a:r>
            <a:r>
              <a:rPr lang="en-US" i="1" dirty="0" err="1" smtClean="0"/>
              <a:t>tuples</a:t>
            </a:r>
            <a:r>
              <a:rPr lang="en-US" dirty="0" smtClean="0"/>
              <a:t> create </a:t>
            </a:r>
            <a:r>
              <a:rPr lang="en-US" i="1" dirty="0" smtClean="0"/>
              <a:t>tables </a:t>
            </a:r>
            <a:r>
              <a:rPr lang="en-US" dirty="0" smtClean="0"/>
              <a:t>(next slide)</a:t>
            </a:r>
          </a:p>
          <a:p>
            <a:r>
              <a:rPr lang="en-US" dirty="0" smtClean="0"/>
              <a:t>Most commonly used type of database</a:t>
            </a:r>
          </a:p>
          <a:p>
            <a:pPr>
              <a:buNone/>
            </a:pPr>
            <a:endParaRPr lang="en-US" dirty="0" smtClean="0"/>
          </a:p>
          <a:p>
            <a:pPr>
              <a:buNone/>
            </a:pPr>
            <a:endParaRPr lang="en-US" dirty="0" smtClean="0"/>
          </a:p>
          <a:p>
            <a:pPr>
              <a:buNone/>
            </a:pPr>
            <a:endParaRPr lang="en-US" dirty="0" smtClean="0"/>
          </a:p>
          <a:p>
            <a:pPr algn="ctr">
              <a:buNone/>
            </a:pPr>
            <a:r>
              <a:rPr lang="en-US" dirty="0" smtClean="0"/>
              <a:t>(more)</a:t>
            </a:r>
          </a:p>
          <a:p>
            <a:pPr>
              <a:buNone/>
            </a:pPr>
            <a:endParaRPr lang="en-US" dirty="0" smtClean="0"/>
          </a:p>
        </p:txBody>
      </p:sp>
    </p:spTree>
    <p:extLst>
      <p:ext uri="{BB962C8B-B14F-4D97-AF65-F5344CB8AC3E}">
        <p14:creationId xmlns:p14="http://schemas.microsoft.com/office/powerpoint/2010/main" val="3172672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mtClean="0"/>
              <a:t>Relational Database (Table)</a:t>
            </a:r>
          </a:p>
        </p:txBody>
      </p:sp>
      <p:pic>
        <p:nvPicPr>
          <p:cNvPr id="13315" name="Picture 5" descr="relational-db1"/>
          <p:cNvPicPr>
            <a:picLocks noChangeAspect="1" noChangeArrowheads="1"/>
          </p:cNvPicPr>
          <p:nvPr/>
        </p:nvPicPr>
        <p:blipFill>
          <a:blip r:embed="rId2" cstate="print"/>
          <a:srcRect/>
          <a:stretch>
            <a:fillRect/>
          </a:stretch>
        </p:blipFill>
        <p:spPr bwMode="auto">
          <a:xfrm>
            <a:off x="-23813" y="2147888"/>
            <a:ext cx="9191626" cy="2562225"/>
          </a:xfrm>
          <a:prstGeom prst="rect">
            <a:avLst/>
          </a:prstGeom>
          <a:noFill/>
          <a:ln w="9525">
            <a:noFill/>
            <a:miter lim="800000"/>
            <a:headEnd/>
            <a:tailEnd/>
          </a:ln>
        </p:spPr>
      </p:pic>
    </p:spTree>
    <p:extLst>
      <p:ext uri="{BB962C8B-B14F-4D97-AF65-F5344CB8AC3E}">
        <p14:creationId xmlns:p14="http://schemas.microsoft.com/office/powerpoint/2010/main" val="2278211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r>
              <a:rPr lang="en-US" smtClean="0"/>
              <a:t>Relational Database (Attributes/Columns)</a:t>
            </a:r>
          </a:p>
        </p:txBody>
      </p:sp>
      <p:pic>
        <p:nvPicPr>
          <p:cNvPr id="14339" name="Picture 3" descr="relational-db2"/>
          <p:cNvPicPr>
            <a:picLocks noChangeAspect="1" noChangeArrowheads="1"/>
          </p:cNvPicPr>
          <p:nvPr/>
        </p:nvPicPr>
        <p:blipFill>
          <a:blip r:embed="rId2" cstate="print"/>
          <a:srcRect/>
          <a:stretch>
            <a:fillRect/>
          </a:stretch>
        </p:blipFill>
        <p:spPr bwMode="auto">
          <a:xfrm>
            <a:off x="-23813" y="2147888"/>
            <a:ext cx="9191626" cy="2562225"/>
          </a:xfrm>
          <a:prstGeom prst="rect">
            <a:avLst/>
          </a:prstGeom>
          <a:noFill/>
          <a:ln w="9525">
            <a:noFill/>
            <a:miter lim="800000"/>
            <a:headEnd/>
            <a:tailEnd/>
          </a:ln>
        </p:spPr>
      </p:pic>
    </p:spTree>
    <p:extLst>
      <p:ext uri="{BB962C8B-B14F-4D97-AF65-F5344CB8AC3E}">
        <p14:creationId xmlns:p14="http://schemas.microsoft.com/office/powerpoint/2010/main" val="4113984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smtClean="0"/>
              <a:t>Relational Database (Records/Rows/Tuple) </a:t>
            </a:r>
          </a:p>
        </p:txBody>
      </p:sp>
      <p:pic>
        <p:nvPicPr>
          <p:cNvPr id="15363" name="Picture 3" descr="relational-db3"/>
          <p:cNvPicPr>
            <a:picLocks noChangeAspect="1" noChangeArrowheads="1"/>
          </p:cNvPicPr>
          <p:nvPr/>
        </p:nvPicPr>
        <p:blipFill>
          <a:blip r:embed="rId2" cstate="print"/>
          <a:srcRect/>
          <a:stretch>
            <a:fillRect/>
          </a:stretch>
        </p:blipFill>
        <p:spPr bwMode="auto">
          <a:xfrm>
            <a:off x="-23813" y="2147888"/>
            <a:ext cx="9191626" cy="2562225"/>
          </a:xfrm>
          <a:prstGeom prst="rect">
            <a:avLst/>
          </a:prstGeom>
          <a:noFill/>
          <a:ln w="9525">
            <a:noFill/>
            <a:miter lim="800000"/>
            <a:headEnd/>
            <a:tailEnd/>
          </a:ln>
        </p:spPr>
      </p:pic>
    </p:spTree>
    <p:extLst>
      <p:ext uri="{BB962C8B-B14F-4D97-AF65-F5344CB8AC3E}">
        <p14:creationId xmlns:p14="http://schemas.microsoft.com/office/powerpoint/2010/main" val="344693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a:t>
            </a:fld>
            <a:endParaRPr lang="en-US" dirty="0"/>
          </a:p>
        </p:txBody>
      </p:sp>
      <p:pic>
        <p:nvPicPr>
          <p:cNvPr id="5" name="Picture 4"/>
          <p:cNvPicPr>
            <a:picLocks noChangeAspect="1"/>
          </p:cNvPicPr>
          <p:nvPr/>
        </p:nvPicPr>
        <p:blipFill>
          <a:blip r:embed="rId2"/>
          <a:stretch>
            <a:fillRect/>
          </a:stretch>
        </p:blipFill>
        <p:spPr>
          <a:xfrm>
            <a:off x="798764" y="609600"/>
            <a:ext cx="7430836" cy="5712594"/>
          </a:xfrm>
          <a:prstGeom prst="rect">
            <a:avLst/>
          </a:prstGeom>
        </p:spPr>
      </p:pic>
    </p:spTree>
    <p:extLst>
      <p:ext uri="{BB962C8B-B14F-4D97-AF65-F5344CB8AC3E}">
        <p14:creationId xmlns:p14="http://schemas.microsoft.com/office/powerpoint/2010/main" val="17330414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t>Relational Database</a:t>
            </a:r>
          </a:p>
        </p:txBody>
      </p:sp>
      <p:sp>
        <p:nvSpPr>
          <p:cNvPr id="16387" name="Rectangle 3"/>
          <p:cNvSpPr>
            <a:spLocks noGrp="1" noChangeArrowheads="1"/>
          </p:cNvSpPr>
          <p:nvPr>
            <p:ph idx="1"/>
          </p:nvPr>
        </p:nvSpPr>
        <p:spPr/>
        <p:txBody>
          <a:bodyPr>
            <a:normAutofit/>
          </a:bodyPr>
          <a:lstStyle/>
          <a:p>
            <a:pPr>
              <a:buNone/>
            </a:pPr>
            <a:r>
              <a:rPr lang="en-US" dirty="0" smtClean="0"/>
              <a:t>Entries in a relational database are linked by relationships.</a:t>
            </a:r>
          </a:p>
          <a:p>
            <a:r>
              <a:rPr lang="en-US" dirty="0" smtClean="0"/>
              <a:t>Primary key is a unique identifier for each object in a table</a:t>
            </a:r>
          </a:p>
          <a:p>
            <a:r>
              <a:rPr lang="en-US" dirty="0" smtClean="0"/>
              <a:t>Foreign keys link rows (entries) in 1 database table to related rows in another table. Foreign keys in one table reference primary keys in another table</a:t>
            </a:r>
          </a:p>
          <a:p>
            <a:endParaRPr lang="en-US" dirty="0" smtClean="0"/>
          </a:p>
          <a:p>
            <a:pPr algn="ctr">
              <a:buNone/>
            </a:pPr>
            <a:r>
              <a:rPr lang="en-US" dirty="0" smtClean="0"/>
              <a:t>see slides</a:t>
            </a:r>
          </a:p>
        </p:txBody>
      </p:sp>
    </p:spTree>
    <p:extLst>
      <p:ext uri="{BB962C8B-B14F-4D97-AF65-F5344CB8AC3E}">
        <p14:creationId xmlns:p14="http://schemas.microsoft.com/office/powerpoint/2010/main" val="276165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Database Tables</a:t>
            </a:r>
            <a:endParaRPr lang="en-US" dirty="0"/>
          </a:p>
        </p:txBody>
      </p:sp>
      <p:sp>
        <p:nvSpPr>
          <p:cNvPr id="5" name="Content Placeholder 4"/>
          <p:cNvSpPr>
            <a:spLocks noGrp="1"/>
          </p:cNvSpPr>
          <p:nvPr>
            <p:ph idx="1"/>
          </p:nvPr>
        </p:nvSpPr>
        <p:spPr/>
        <p:txBody>
          <a:bodyPr/>
          <a:lstStyle/>
          <a:p>
            <a:endParaRPr lang="en-US"/>
          </a:p>
        </p:txBody>
      </p:sp>
      <p:pic>
        <p:nvPicPr>
          <p:cNvPr id="17411" name="Picture 4" descr="relational-db4"/>
          <p:cNvPicPr>
            <a:picLocks noChangeAspect="1" noChangeArrowheads="1"/>
          </p:cNvPicPr>
          <p:nvPr/>
        </p:nvPicPr>
        <p:blipFill>
          <a:blip r:embed="rId2" cstate="print"/>
          <a:srcRect/>
          <a:stretch>
            <a:fillRect/>
          </a:stretch>
        </p:blipFill>
        <p:spPr bwMode="auto">
          <a:xfrm>
            <a:off x="0" y="1200150"/>
            <a:ext cx="9191625" cy="5657850"/>
          </a:xfrm>
          <a:prstGeom prst="rect">
            <a:avLst/>
          </a:prstGeom>
          <a:noFill/>
          <a:ln w="9525">
            <a:noFill/>
            <a:miter lim="800000"/>
            <a:headEnd/>
            <a:tailEnd/>
          </a:ln>
        </p:spPr>
      </p:pic>
    </p:spTree>
    <p:extLst>
      <p:ext uri="{BB962C8B-B14F-4D97-AF65-F5344CB8AC3E}">
        <p14:creationId xmlns:p14="http://schemas.microsoft.com/office/powerpoint/2010/main" val="2987280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Primary Keys</a:t>
            </a:r>
            <a:endParaRPr lang="en-US" dirty="0"/>
          </a:p>
        </p:txBody>
      </p:sp>
      <p:sp>
        <p:nvSpPr>
          <p:cNvPr id="5" name="Content Placeholder 4"/>
          <p:cNvSpPr>
            <a:spLocks noGrp="1"/>
          </p:cNvSpPr>
          <p:nvPr>
            <p:ph idx="1"/>
          </p:nvPr>
        </p:nvSpPr>
        <p:spPr/>
        <p:txBody>
          <a:bodyPr/>
          <a:lstStyle/>
          <a:p>
            <a:endParaRPr lang="en-US"/>
          </a:p>
        </p:txBody>
      </p:sp>
      <p:pic>
        <p:nvPicPr>
          <p:cNvPr id="18435" name="Picture 4" descr="relational-db5"/>
          <p:cNvPicPr>
            <a:picLocks noChangeAspect="1" noChangeArrowheads="1"/>
          </p:cNvPicPr>
          <p:nvPr/>
        </p:nvPicPr>
        <p:blipFill>
          <a:blip r:embed="rId2" cstate="print"/>
          <a:srcRect/>
          <a:stretch>
            <a:fillRect/>
          </a:stretch>
        </p:blipFill>
        <p:spPr bwMode="auto">
          <a:xfrm>
            <a:off x="0" y="1200150"/>
            <a:ext cx="9191625" cy="5657850"/>
          </a:xfrm>
          <a:prstGeom prst="rect">
            <a:avLst/>
          </a:prstGeom>
          <a:noFill/>
          <a:ln w="9525">
            <a:noFill/>
            <a:miter lim="800000"/>
            <a:headEnd/>
            <a:tailEnd/>
          </a:ln>
        </p:spPr>
      </p:pic>
    </p:spTree>
    <p:extLst>
      <p:ext uri="{BB962C8B-B14F-4D97-AF65-F5344CB8AC3E}">
        <p14:creationId xmlns:p14="http://schemas.microsoft.com/office/powerpoint/2010/main" val="1238193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Foreign Keys</a:t>
            </a:r>
            <a:endParaRPr lang="en-US" dirty="0"/>
          </a:p>
        </p:txBody>
      </p:sp>
      <p:sp>
        <p:nvSpPr>
          <p:cNvPr id="5" name="Content Placeholder 4"/>
          <p:cNvSpPr>
            <a:spLocks noGrp="1"/>
          </p:cNvSpPr>
          <p:nvPr>
            <p:ph idx="1"/>
          </p:nvPr>
        </p:nvSpPr>
        <p:spPr/>
        <p:txBody>
          <a:bodyPr/>
          <a:lstStyle/>
          <a:p>
            <a:endParaRPr lang="en-US"/>
          </a:p>
        </p:txBody>
      </p:sp>
      <p:pic>
        <p:nvPicPr>
          <p:cNvPr id="19459" name="Picture 4" descr="relational-db6"/>
          <p:cNvPicPr>
            <a:picLocks noChangeAspect="1" noChangeArrowheads="1"/>
          </p:cNvPicPr>
          <p:nvPr/>
        </p:nvPicPr>
        <p:blipFill>
          <a:blip r:embed="rId2" cstate="print"/>
          <a:srcRect/>
          <a:stretch>
            <a:fillRect/>
          </a:stretch>
        </p:blipFill>
        <p:spPr bwMode="auto">
          <a:xfrm>
            <a:off x="0" y="1200150"/>
            <a:ext cx="9191625" cy="5657850"/>
          </a:xfrm>
          <a:prstGeom prst="rect">
            <a:avLst/>
          </a:prstGeom>
          <a:noFill/>
          <a:ln w="9525">
            <a:noFill/>
            <a:miter lim="800000"/>
            <a:headEnd/>
            <a:tailEnd/>
          </a:ln>
        </p:spPr>
      </p:pic>
    </p:spTree>
    <p:extLst>
      <p:ext uri="{BB962C8B-B14F-4D97-AF65-F5344CB8AC3E}">
        <p14:creationId xmlns:p14="http://schemas.microsoft.com/office/powerpoint/2010/main" val="1272256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500" dirty="0" smtClean="0"/>
              <a:t>Relationship of Primary and Foreign Keys</a:t>
            </a:r>
            <a:endParaRPr lang="en-US" sz="3500" dirty="0"/>
          </a:p>
        </p:txBody>
      </p:sp>
      <p:sp>
        <p:nvSpPr>
          <p:cNvPr id="5" name="Content Placeholder 4"/>
          <p:cNvSpPr>
            <a:spLocks noGrp="1"/>
          </p:cNvSpPr>
          <p:nvPr>
            <p:ph idx="1"/>
          </p:nvPr>
        </p:nvSpPr>
        <p:spPr/>
        <p:txBody>
          <a:bodyPr/>
          <a:lstStyle/>
          <a:p>
            <a:endParaRPr lang="en-US"/>
          </a:p>
        </p:txBody>
      </p:sp>
      <p:pic>
        <p:nvPicPr>
          <p:cNvPr id="20483" name="Picture 4" descr="relational-db7"/>
          <p:cNvPicPr>
            <a:picLocks noChangeAspect="1" noChangeArrowheads="1"/>
          </p:cNvPicPr>
          <p:nvPr/>
        </p:nvPicPr>
        <p:blipFill>
          <a:blip r:embed="rId2" cstate="print"/>
          <a:srcRect/>
          <a:stretch>
            <a:fillRect/>
          </a:stretch>
        </p:blipFill>
        <p:spPr bwMode="auto">
          <a:xfrm>
            <a:off x="0" y="1200150"/>
            <a:ext cx="9191625" cy="5657850"/>
          </a:xfrm>
          <a:prstGeom prst="rect">
            <a:avLst/>
          </a:prstGeom>
          <a:noFill/>
          <a:ln w="9525">
            <a:noFill/>
            <a:miter lim="800000"/>
            <a:headEnd/>
            <a:tailEnd/>
          </a:ln>
        </p:spPr>
      </p:pic>
    </p:spTree>
    <p:extLst>
      <p:ext uri="{BB962C8B-B14F-4D97-AF65-F5344CB8AC3E}">
        <p14:creationId xmlns:p14="http://schemas.microsoft.com/office/powerpoint/2010/main" val="495984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smtClean="0"/>
              <a:t>Hierarchical Database </a:t>
            </a:r>
          </a:p>
        </p:txBody>
      </p:sp>
      <p:sp>
        <p:nvSpPr>
          <p:cNvPr id="21507" name="Rectangle 3"/>
          <p:cNvSpPr>
            <a:spLocks noGrp="1" noChangeArrowheads="1"/>
          </p:cNvSpPr>
          <p:nvPr>
            <p:ph idx="1"/>
          </p:nvPr>
        </p:nvSpPr>
        <p:spPr/>
        <p:txBody>
          <a:bodyPr>
            <a:normAutofit/>
          </a:bodyPr>
          <a:lstStyle/>
          <a:p>
            <a:pPr>
              <a:buNone/>
            </a:pPr>
            <a:r>
              <a:rPr lang="en-US" dirty="0" smtClean="0"/>
              <a:t>Like a tree. Relationships are defined by parent, child relationships. </a:t>
            </a:r>
          </a:p>
          <a:p>
            <a:pPr>
              <a:buNone/>
            </a:pPr>
            <a:endParaRPr lang="en-US" dirty="0" smtClean="0"/>
          </a:p>
          <a:p>
            <a:pPr>
              <a:buNone/>
            </a:pPr>
            <a:r>
              <a:rPr lang="en-US" dirty="0" smtClean="0"/>
              <a:t>Some applications that use this type of database are:</a:t>
            </a:r>
          </a:p>
          <a:p>
            <a:pPr lvl="1"/>
            <a:r>
              <a:rPr lang="en-US" dirty="0" smtClean="0"/>
              <a:t> DNS </a:t>
            </a:r>
          </a:p>
          <a:p>
            <a:pPr lvl="1"/>
            <a:r>
              <a:rPr lang="en-US" dirty="0" smtClean="0"/>
              <a:t>LDAP / Active Directory </a:t>
            </a:r>
          </a:p>
          <a:p>
            <a:pPr lvl="1"/>
            <a:r>
              <a:rPr lang="en-US" dirty="0" smtClean="0"/>
              <a:t>Windows Registry.</a:t>
            </a:r>
          </a:p>
          <a:p>
            <a:pPr lvl="1"/>
            <a:endParaRPr lang="en-US" dirty="0" smtClean="0"/>
          </a:p>
          <a:p>
            <a:pPr algn="ctr">
              <a:buNone/>
            </a:pPr>
            <a:r>
              <a:rPr lang="en-US" dirty="0" smtClean="0"/>
              <a:t>see visual next slide</a:t>
            </a:r>
          </a:p>
        </p:txBody>
      </p:sp>
    </p:spTree>
    <p:extLst>
      <p:ext uri="{BB962C8B-B14F-4D97-AF65-F5344CB8AC3E}">
        <p14:creationId xmlns:p14="http://schemas.microsoft.com/office/powerpoint/2010/main" val="3230450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Hierarchical database</a:t>
            </a:r>
            <a:endParaRPr lang="en-US" dirty="0"/>
          </a:p>
        </p:txBody>
      </p:sp>
      <p:sp>
        <p:nvSpPr>
          <p:cNvPr id="18" name="Oval 17"/>
          <p:cNvSpPr/>
          <p:nvPr/>
        </p:nvSpPr>
        <p:spPr>
          <a:xfrm>
            <a:off x="3810000" y="1600200"/>
            <a:ext cx="685800" cy="6858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dirty="0">
              <a:solidFill>
                <a:schemeClr val="tx1"/>
              </a:solidFill>
            </a:endParaRPr>
          </a:p>
        </p:txBody>
      </p:sp>
      <p:sp>
        <p:nvSpPr>
          <p:cNvPr id="20" name="Oval 19"/>
          <p:cNvSpPr/>
          <p:nvPr/>
        </p:nvSpPr>
        <p:spPr>
          <a:xfrm>
            <a:off x="2057400" y="2362200"/>
            <a:ext cx="685800" cy="685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schemeClr val="tx1"/>
              </a:solidFill>
            </a:endParaRPr>
          </a:p>
        </p:txBody>
      </p:sp>
      <p:sp>
        <p:nvSpPr>
          <p:cNvPr id="21" name="Oval 20"/>
          <p:cNvSpPr/>
          <p:nvPr/>
        </p:nvSpPr>
        <p:spPr>
          <a:xfrm>
            <a:off x="1143000" y="3429000"/>
            <a:ext cx="685800" cy="685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schemeClr val="tx1"/>
              </a:solidFill>
            </a:endParaRPr>
          </a:p>
        </p:txBody>
      </p:sp>
      <p:sp>
        <p:nvSpPr>
          <p:cNvPr id="22" name="Oval 21"/>
          <p:cNvSpPr/>
          <p:nvPr/>
        </p:nvSpPr>
        <p:spPr>
          <a:xfrm>
            <a:off x="2514600" y="3352800"/>
            <a:ext cx="685800" cy="685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schemeClr val="tx1"/>
              </a:solidFill>
            </a:endParaRPr>
          </a:p>
        </p:txBody>
      </p:sp>
      <p:sp>
        <p:nvSpPr>
          <p:cNvPr id="23" name="Oval 22"/>
          <p:cNvSpPr/>
          <p:nvPr/>
        </p:nvSpPr>
        <p:spPr>
          <a:xfrm>
            <a:off x="457200" y="4343400"/>
            <a:ext cx="685800" cy="685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schemeClr val="tx1"/>
              </a:solidFill>
            </a:endParaRPr>
          </a:p>
        </p:txBody>
      </p:sp>
      <p:sp>
        <p:nvSpPr>
          <p:cNvPr id="25" name="Oval 24"/>
          <p:cNvSpPr/>
          <p:nvPr/>
        </p:nvSpPr>
        <p:spPr>
          <a:xfrm>
            <a:off x="6858000" y="2971800"/>
            <a:ext cx="685800" cy="685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solidFill>
                <a:schemeClr val="tx1"/>
              </a:solidFill>
            </a:endParaRPr>
          </a:p>
        </p:txBody>
      </p:sp>
      <p:sp>
        <p:nvSpPr>
          <p:cNvPr id="26" name="Oval 25"/>
          <p:cNvSpPr/>
          <p:nvPr/>
        </p:nvSpPr>
        <p:spPr>
          <a:xfrm>
            <a:off x="5638800" y="2057400"/>
            <a:ext cx="685800" cy="6858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tx1"/>
              </a:solidFill>
            </a:endParaRPr>
          </a:p>
        </p:txBody>
      </p:sp>
      <p:sp>
        <p:nvSpPr>
          <p:cNvPr id="27" name="Oval 26"/>
          <p:cNvSpPr/>
          <p:nvPr/>
        </p:nvSpPr>
        <p:spPr>
          <a:xfrm>
            <a:off x="4648200" y="3200400"/>
            <a:ext cx="685800" cy="6858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schemeClr val="tx1"/>
              </a:solidFill>
            </a:endParaRPr>
          </a:p>
        </p:txBody>
      </p:sp>
      <p:sp>
        <p:nvSpPr>
          <p:cNvPr id="31" name="TextBox 30"/>
          <p:cNvSpPr txBox="1"/>
          <p:nvPr/>
        </p:nvSpPr>
        <p:spPr>
          <a:xfrm>
            <a:off x="4038600" y="1752600"/>
            <a:ext cx="304800" cy="369332"/>
          </a:xfrm>
          <a:prstGeom prst="rect">
            <a:avLst/>
          </a:prstGeom>
          <a:noFill/>
        </p:spPr>
        <p:txBody>
          <a:bodyPr wrap="square" rtlCol="0">
            <a:spAutoFit/>
          </a:bodyPr>
          <a:lstStyle/>
          <a:p>
            <a:r>
              <a:rPr lang="en-US" dirty="0" smtClean="0"/>
              <a:t>.</a:t>
            </a:r>
            <a:endParaRPr lang="en-US" dirty="0"/>
          </a:p>
        </p:txBody>
      </p:sp>
      <p:sp>
        <p:nvSpPr>
          <p:cNvPr id="32" name="TextBox 31"/>
          <p:cNvSpPr txBox="1"/>
          <p:nvPr/>
        </p:nvSpPr>
        <p:spPr>
          <a:xfrm>
            <a:off x="2057400" y="2514600"/>
            <a:ext cx="762000" cy="369332"/>
          </a:xfrm>
          <a:prstGeom prst="rect">
            <a:avLst/>
          </a:prstGeom>
          <a:noFill/>
        </p:spPr>
        <p:txBody>
          <a:bodyPr wrap="square" rtlCol="0">
            <a:spAutoFit/>
          </a:bodyPr>
          <a:lstStyle/>
          <a:p>
            <a:r>
              <a:rPr lang="en-US" dirty="0" smtClean="0"/>
              <a:t>.</a:t>
            </a:r>
            <a:r>
              <a:rPr lang="en-US" dirty="0" err="1" smtClean="0"/>
              <a:t>edu</a:t>
            </a:r>
            <a:endParaRPr lang="en-US" dirty="0"/>
          </a:p>
        </p:txBody>
      </p:sp>
      <p:sp>
        <p:nvSpPr>
          <p:cNvPr id="33" name="TextBox 32"/>
          <p:cNvSpPr txBox="1"/>
          <p:nvPr/>
        </p:nvSpPr>
        <p:spPr>
          <a:xfrm>
            <a:off x="2362200" y="3505200"/>
            <a:ext cx="1219200" cy="369332"/>
          </a:xfrm>
          <a:prstGeom prst="rect">
            <a:avLst/>
          </a:prstGeom>
          <a:noFill/>
        </p:spPr>
        <p:txBody>
          <a:bodyPr wrap="square" rtlCol="0">
            <a:spAutoFit/>
          </a:bodyPr>
          <a:lstStyle/>
          <a:p>
            <a:r>
              <a:rPr lang="en-US" dirty="0" smtClean="0"/>
              <a:t>.</a:t>
            </a:r>
            <a:r>
              <a:rPr lang="en-US" dirty="0" err="1" smtClean="0"/>
              <a:t>stanford</a:t>
            </a:r>
            <a:endParaRPr lang="en-US" dirty="0"/>
          </a:p>
        </p:txBody>
      </p:sp>
      <p:sp>
        <p:nvSpPr>
          <p:cNvPr id="36" name="Oval 35"/>
          <p:cNvSpPr/>
          <p:nvPr/>
        </p:nvSpPr>
        <p:spPr>
          <a:xfrm>
            <a:off x="4267200" y="4191000"/>
            <a:ext cx="685800" cy="6858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schemeClr val="tx1"/>
              </a:solidFill>
            </a:endParaRPr>
          </a:p>
        </p:txBody>
      </p:sp>
      <p:sp>
        <p:nvSpPr>
          <p:cNvPr id="37" name="TextBox 36"/>
          <p:cNvSpPr txBox="1"/>
          <p:nvPr/>
        </p:nvSpPr>
        <p:spPr>
          <a:xfrm>
            <a:off x="1066800" y="3505200"/>
            <a:ext cx="990600" cy="369332"/>
          </a:xfrm>
          <a:prstGeom prst="rect">
            <a:avLst/>
          </a:prstGeom>
          <a:noFill/>
        </p:spPr>
        <p:txBody>
          <a:bodyPr wrap="square" rtlCol="0">
            <a:spAutoFit/>
          </a:bodyPr>
          <a:lstStyle/>
          <a:p>
            <a:r>
              <a:rPr lang="en-US" dirty="0" smtClean="0"/>
              <a:t>.</a:t>
            </a:r>
            <a:r>
              <a:rPr lang="en-US" dirty="0" err="1" smtClean="0"/>
              <a:t>umbc</a:t>
            </a:r>
            <a:endParaRPr lang="en-US" dirty="0"/>
          </a:p>
        </p:txBody>
      </p:sp>
      <p:sp>
        <p:nvSpPr>
          <p:cNvPr id="38" name="TextBox 37"/>
          <p:cNvSpPr txBox="1"/>
          <p:nvPr/>
        </p:nvSpPr>
        <p:spPr>
          <a:xfrm>
            <a:off x="381000" y="4495800"/>
            <a:ext cx="762000" cy="369332"/>
          </a:xfrm>
          <a:prstGeom prst="rect">
            <a:avLst/>
          </a:prstGeom>
          <a:noFill/>
        </p:spPr>
        <p:txBody>
          <a:bodyPr wrap="square" rtlCol="0">
            <a:spAutoFit/>
          </a:bodyPr>
          <a:lstStyle/>
          <a:p>
            <a:r>
              <a:rPr lang="en-US" dirty="0" smtClean="0"/>
              <a:t>.</a:t>
            </a:r>
            <a:r>
              <a:rPr lang="en-US" dirty="0" err="1" smtClean="0"/>
              <a:t>csee</a:t>
            </a:r>
            <a:endParaRPr lang="en-US" dirty="0"/>
          </a:p>
        </p:txBody>
      </p:sp>
      <p:sp>
        <p:nvSpPr>
          <p:cNvPr id="39" name="Oval 38"/>
          <p:cNvSpPr/>
          <p:nvPr/>
        </p:nvSpPr>
        <p:spPr>
          <a:xfrm>
            <a:off x="381000" y="5562600"/>
            <a:ext cx="685800" cy="685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schemeClr val="tx1"/>
              </a:solidFill>
            </a:endParaRPr>
          </a:p>
        </p:txBody>
      </p:sp>
      <p:sp>
        <p:nvSpPr>
          <p:cNvPr id="41" name="TextBox 40"/>
          <p:cNvSpPr txBox="1"/>
          <p:nvPr/>
        </p:nvSpPr>
        <p:spPr>
          <a:xfrm>
            <a:off x="381000" y="5715000"/>
            <a:ext cx="762000" cy="369332"/>
          </a:xfrm>
          <a:prstGeom prst="rect">
            <a:avLst/>
          </a:prstGeom>
          <a:noFill/>
        </p:spPr>
        <p:txBody>
          <a:bodyPr wrap="square" rtlCol="0">
            <a:spAutoFit/>
          </a:bodyPr>
          <a:lstStyle/>
          <a:p>
            <a:r>
              <a:rPr lang="en-US" dirty="0" smtClean="0"/>
              <a:t>www</a:t>
            </a:r>
            <a:endParaRPr lang="en-US" dirty="0"/>
          </a:p>
        </p:txBody>
      </p:sp>
      <p:sp>
        <p:nvSpPr>
          <p:cNvPr id="42" name="TextBox 41"/>
          <p:cNvSpPr txBox="1"/>
          <p:nvPr/>
        </p:nvSpPr>
        <p:spPr>
          <a:xfrm>
            <a:off x="5638800" y="2209800"/>
            <a:ext cx="914400" cy="381000"/>
          </a:xfrm>
          <a:prstGeom prst="rect">
            <a:avLst/>
          </a:prstGeom>
          <a:noFill/>
        </p:spPr>
        <p:txBody>
          <a:bodyPr wrap="square" rtlCol="0">
            <a:spAutoFit/>
          </a:bodyPr>
          <a:lstStyle/>
          <a:p>
            <a:r>
              <a:rPr lang="en-US" dirty="0" smtClean="0"/>
              <a:t>.com</a:t>
            </a:r>
            <a:endParaRPr lang="en-US" dirty="0"/>
          </a:p>
        </p:txBody>
      </p:sp>
      <p:sp>
        <p:nvSpPr>
          <p:cNvPr id="43" name="TextBox 42"/>
          <p:cNvSpPr txBox="1"/>
          <p:nvPr/>
        </p:nvSpPr>
        <p:spPr>
          <a:xfrm>
            <a:off x="6629400" y="3124200"/>
            <a:ext cx="1219200" cy="381000"/>
          </a:xfrm>
          <a:prstGeom prst="rect">
            <a:avLst/>
          </a:prstGeom>
          <a:noFill/>
        </p:spPr>
        <p:txBody>
          <a:bodyPr wrap="square" rtlCol="0">
            <a:spAutoFit/>
          </a:bodyPr>
          <a:lstStyle/>
          <a:p>
            <a:r>
              <a:rPr lang="en-US" dirty="0" smtClean="0"/>
              <a:t>.</a:t>
            </a:r>
            <a:r>
              <a:rPr lang="en-US" dirty="0" err="1" smtClean="0"/>
              <a:t>microsoft</a:t>
            </a:r>
            <a:endParaRPr lang="en-US" dirty="0"/>
          </a:p>
        </p:txBody>
      </p:sp>
      <p:sp>
        <p:nvSpPr>
          <p:cNvPr id="44" name="Oval 43"/>
          <p:cNvSpPr/>
          <p:nvPr/>
        </p:nvSpPr>
        <p:spPr>
          <a:xfrm>
            <a:off x="7467600" y="4114800"/>
            <a:ext cx="685800" cy="685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solidFill>
                <a:schemeClr val="tx1"/>
              </a:solidFill>
            </a:endParaRPr>
          </a:p>
        </p:txBody>
      </p:sp>
      <p:sp>
        <p:nvSpPr>
          <p:cNvPr id="45" name="TextBox 44"/>
          <p:cNvSpPr txBox="1"/>
          <p:nvPr/>
        </p:nvSpPr>
        <p:spPr>
          <a:xfrm>
            <a:off x="7467600" y="4267200"/>
            <a:ext cx="914400" cy="381000"/>
          </a:xfrm>
          <a:prstGeom prst="rect">
            <a:avLst/>
          </a:prstGeom>
          <a:noFill/>
        </p:spPr>
        <p:txBody>
          <a:bodyPr wrap="square" rtlCol="0">
            <a:spAutoFit/>
          </a:bodyPr>
          <a:lstStyle/>
          <a:p>
            <a:r>
              <a:rPr lang="en-US" dirty="0" smtClean="0"/>
              <a:t>.sales</a:t>
            </a:r>
            <a:endParaRPr lang="en-US" dirty="0"/>
          </a:p>
        </p:txBody>
      </p:sp>
      <p:sp>
        <p:nvSpPr>
          <p:cNvPr id="46" name="Oval 45"/>
          <p:cNvSpPr/>
          <p:nvPr/>
        </p:nvSpPr>
        <p:spPr>
          <a:xfrm>
            <a:off x="6096000" y="4114800"/>
            <a:ext cx="685800" cy="685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solidFill>
                <a:schemeClr val="tx1"/>
              </a:solidFill>
            </a:endParaRPr>
          </a:p>
        </p:txBody>
      </p:sp>
      <p:sp>
        <p:nvSpPr>
          <p:cNvPr id="47" name="TextBox 46"/>
          <p:cNvSpPr txBox="1"/>
          <p:nvPr/>
        </p:nvSpPr>
        <p:spPr>
          <a:xfrm>
            <a:off x="5867400" y="4267200"/>
            <a:ext cx="1219200" cy="381000"/>
          </a:xfrm>
          <a:prstGeom prst="rect">
            <a:avLst/>
          </a:prstGeom>
          <a:noFill/>
        </p:spPr>
        <p:txBody>
          <a:bodyPr wrap="square" rtlCol="0">
            <a:spAutoFit/>
          </a:bodyPr>
          <a:lstStyle/>
          <a:p>
            <a:r>
              <a:rPr lang="en-US" dirty="0" smtClean="0"/>
              <a:t>.research</a:t>
            </a:r>
            <a:endParaRPr lang="en-US" dirty="0"/>
          </a:p>
        </p:txBody>
      </p:sp>
      <p:sp>
        <p:nvSpPr>
          <p:cNvPr id="48" name="Oval 47"/>
          <p:cNvSpPr/>
          <p:nvPr/>
        </p:nvSpPr>
        <p:spPr>
          <a:xfrm>
            <a:off x="7620000" y="5334000"/>
            <a:ext cx="685800" cy="685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solidFill>
                <a:schemeClr val="tx1"/>
              </a:solidFill>
            </a:endParaRPr>
          </a:p>
        </p:txBody>
      </p:sp>
      <p:sp>
        <p:nvSpPr>
          <p:cNvPr id="49" name="TextBox 48"/>
          <p:cNvSpPr txBox="1"/>
          <p:nvPr/>
        </p:nvSpPr>
        <p:spPr>
          <a:xfrm>
            <a:off x="7620000" y="5486400"/>
            <a:ext cx="914400" cy="381000"/>
          </a:xfrm>
          <a:prstGeom prst="rect">
            <a:avLst/>
          </a:prstGeom>
          <a:noFill/>
        </p:spPr>
        <p:txBody>
          <a:bodyPr wrap="square" rtlCol="0">
            <a:spAutoFit/>
          </a:bodyPr>
          <a:lstStyle/>
          <a:p>
            <a:r>
              <a:rPr lang="en-US" dirty="0" smtClean="0"/>
              <a:t>mail</a:t>
            </a:r>
            <a:endParaRPr lang="en-US" dirty="0"/>
          </a:p>
        </p:txBody>
      </p:sp>
      <p:sp>
        <p:nvSpPr>
          <p:cNvPr id="50" name="TextBox 49"/>
          <p:cNvSpPr txBox="1"/>
          <p:nvPr/>
        </p:nvSpPr>
        <p:spPr>
          <a:xfrm>
            <a:off x="4267200" y="3352800"/>
            <a:ext cx="1600200" cy="381000"/>
          </a:xfrm>
          <a:prstGeom prst="rect">
            <a:avLst/>
          </a:prstGeom>
          <a:noFill/>
        </p:spPr>
        <p:txBody>
          <a:bodyPr wrap="square" rtlCol="0">
            <a:spAutoFit/>
          </a:bodyPr>
          <a:lstStyle/>
          <a:p>
            <a:r>
              <a:rPr lang="en-US" dirty="0" smtClean="0"/>
              <a:t>.</a:t>
            </a:r>
            <a:r>
              <a:rPr lang="en-US" dirty="0" err="1" smtClean="0"/>
              <a:t>paladingrp</a:t>
            </a:r>
            <a:endParaRPr lang="en-US" dirty="0"/>
          </a:p>
        </p:txBody>
      </p:sp>
      <p:sp>
        <p:nvSpPr>
          <p:cNvPr id="52" name="TextBox 51"/>
          <p:cNvSpPr txBox="1"/>
          <p:nvPr/>
        </p:nvSpPr>
        <p:spPr>
          <a:xfrm>
            <a:off x="3962400" y="4343400"/>
            <a:ext cx="1371600" cy="381000"/>
          </a:xfrm>
          <a:prstGeom prst="rect">
            <a:avLst/>
          </a:prstGeom>
          <a:noFill/>
        </p:spPr>
        <p:txBody>
          <a:bodyPr wrap="square" rtlCol="0">
            <a:spAutoFit/>
          </a:bodyPr>
          <a:lstStyle/>
          <a:p>
            <a:endParaRPr lang="en-US" dirty="0"/>
          </a:p>
        </p:txBody>
      </p:sp>
      <p:sp>
        <p:nvSpPr>
          <p:cNvPr id="53" name="TextBox 52"/>
          <p:cNvSpPr txBox="1"/>
          <p:nvPr/>
        </p:nvSpPr>
        <p:spPr>
          <a:xfrm>
            <a:off x="4267200" y="4343400"/>
            <a:ext cx="762000" cy="369332"/>
          </a:xfrm>
          <a:prstGeom prst="rect">
            <a:avLst/>
          </a:prstGeom>
          <a:noFill/>
        </p:spPr>
        <p:txBody>
          <a:bodyPr wrap="square" rtlCol="0">
            <a:spAutoFit/>
          </a:bodyPr>
          <a:lstStyle/>
          <a:p>
            <a:r>
              <a:rPr lang="en-US" dirty="0" smtClean="0"/>
              <a:t>www</a:t>
            </a:r>
            <a:endParaRPr lang="en-US" dirty="0"/>
          </a:p>
        </p:txBody>
      </p:sp>
      <p:cxnSp>
        <p:nvCxnSpPr>
          <p:cNvPr id="55" name="Straight Connector 54"/>
          <p:cNvCxnSpPr/>
          <p:nvPr/>
        </p:nvCxnSpPr>
        <p:spPr>
          <a:xfrm flipV="1">
            <a:off x="2819400" y="2133600"/>
            <a:ext cx="8382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572000" y="2057400"/>
            <a:ext cx="990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400800" y="2667000"/>
            <a:ext cx="457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5257800" y="2667000"/>
            <a:ext cx="3810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4648200" y="3886200"/>
            <a:ext cx="1524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6629400" y="3657600"/>
            <a:ext cx="3048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467600" y="3733800"/>
            <a:ext cx="2286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848600" y="4953000"/>
            <a:ext cx="762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90800" y="3124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1676400" y="3048000"/>
            <a:ext cx="381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990600" y="4114800"/>
            <a:ext cx="228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62000" y="5105400"/>
            <a:ext cx="0" cy="381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433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Databases, network model </a:t>
            </a:r>
          </a:p>
        </p:txBody>
      </p:sp>
      <p:sp>
        <p:nvSpPr>
          <p:cNvPr id="23555" name="Rectangle 3"/>
          <p:cNvSpPr>
            <a:spLocks noGrp="1" noChangeArrowheads="1"/>
          </p:cNvSpPr>
          <p:nvPr>
            <p:ph idx="1"/>
          </p:nvPr>
        </p:nvSpPr>
        <p:spPr/>
        <p:txBody>
          <a:bodyPr>
            <a:normAutofit/>
          </a:bodyPr>
          <a:lstStyle/>
          <a:p>
            <a:pPr>
              <a:buNone/>
            </a:pPr>
            <a:r>
              <a:rPr lang="en-US" sz="2800" dirty="0" smtClean="0"/>
              <a:t>Similar to hierarchical, however </a:t>
            </a:r>
            <a:r>
              <a:rPr lang="en-US" sz="2800" b="1" dirty="0" smtClean="0"/>
              <a:t>each node in the tree may have multiple parent nodes. </a:t>
            </a:r>
            <a:r>
              <a:rPr lang="en-US" sz="2800" dirty="0" smtClean="0"/>
              <a:t>This forms a network or a mesh rather than a tree structure.</a:t>
            </a:r>
          </a:p>
        </p:txBody>
      </p:sp>
      <p:pic>
        <p:nvPicPr>
          <p:cNvPr id="23556" name="Picture 4" descr="network_model"/>
          <p:cNvPicPr>
            <a:picLocks noChangeAspect="1" noChangeArrowheads="1"/>
          </p:cNvPicPr>
          <p:nvPr/>
        </p:nvPicPr>
        <p:blipFill>
          <a:blip r:embed="rId2" cstate="print"/>
          <a:srcRect/>
          <a:stretch>
            <a:fillRect/>
          </a:stretch>
        </p:blipFill>
        <p:spPr bwMode="auto">
          <a:xfrm>
            <a:off x="2438400" y="3124200"/>
            <a:ext cx="4495800" cy="3554413"/>
          </a:xfrm>
          <a:prstGeom prst="rect">
            <a:avLst/>
          </a:prstGeom>
          <a:noFill/>
          <a:ln w="9525">
            <a:noFill/>
            <a:miter lim="800000"/>
            <a:headEnd/>
            <a:tailEnd/>
          </a:ln>
        </p:spPr>
      </p:pic>
    </p:spTree>
    <p:extLst>
      <p:ext uri="{BB962C8B-B14F-4D97-AF65-F5344CB8AC3E}">
        <p14:creationId xmlns:p14="http://schemas.microsoft.com/office/powerpoint/2010/main" val="1478167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Databases Object oriented </a:t>
            </a:r>
          </a:p>
        </p:txBody>
      </p:sp>
      <p:sp>
        <p:nvSpPr>
          <p:cNvPr id="24579" name="Rectangle 3"/>
          <p:cNvSpPr>
            <a:spLocks noGrp="1" noChangeArrowheads="1"/>
          </p:cNvSpPr>
          <p:nvPr>
            <p:ph idx="1"/>
          </p:nvPr>
        </p:nvSpPr>
        <p:spPr/>
        <p:txBody>
          <a:bodyPr/>
          <a:lstStyle/>
          <a:p>
            <a:pPr>
              <a:buNone/>
            </a:pPr>
            <a:r>
              <a:rPr lang="en-US" dirty="0" smtClean="0"/>
              <a:t>Rather than having rows and columns, OOB type databases work like object oriented programs and present data as objects, these objects can provide methods on accessing and manipulating data.</a:t>
            </a:r>
          </a:p>
          <a:p>
            <a:pPr lvl="1"/>
            <a:r>
              <a:rPr lang="en-US" dirty="0" smtClean="0"/>
              <a:t>Not as common as relational databases, but used in niche markets (engineering, biology, financial sector)</a:t>
            </a:r>
          </a:p>
        </p:txBody>
      </p:sp>
    </p:spTree>
    <p:extLst>
      <p:ext uri="{BB962C8B-B14F-4D97-AF65-F5344CB8AC3E}">
        <p14:creationId xmlns:p14="http://schemas.microsoft.com/office/powerpoint/2010/main" val="927044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smtClean="0"/>
              <a:t>Database Common Terms </a:t>
            </a:r>
          </a:p>
        </p:txBody>
      </p:sp>
      <p:sp>
        <p:nvSpPr>
          <p:cNvPr id="25603" name="Rectangle 3"/>
          <p:cNvSpPr>
            <a:spLocks noGrp="1" noChangeArrowheads="1"/>
          </p:cNvSpPr>
          <p:nvPr>
            <p:ph idx="1"/>
          </p:nvPr>
        </p:nvSpPr>
        <p:spPr/>
        <p:txBody>
          <a:bodyPr>
            <a:normAutofit/>
          </a:bodyPr>
          <a:lstStyle/>
          <a:p>
            <a:r>
              <a:rPr lang="en-US" dirty="0" smtClean="0"/>
              <a:t>Record – a collection of related data items</a:t>
            </a:r>
          </a:p>
          <a:p>
            <a:r>
              <a:rPr lang="en-US" dirty="0" err="1" smtClean="0"/>
              <a:t>Tuple</a:t>
            </a:r>
            <a:r>
              <a:rPr lang="en-US" dirty="0" smtClean="0"/>
              <a:t> – a row/record in a relational database</a:t>
            </a:r>
          </a:p>
          <a:p>
            <a:r>
              <a:rPr lang="en-US" dirty="0" smtClean="0"/>
              <a:t>Attribute – a column in a relational database</a:t>
            </a:r>
          </a:p>
          <a:p>
            <a:r>
              <a:rPr lang="en-US" dirty="0" smtClean="0"/>
              <a:t>Primary key – the primary identifier in a relational database</a:t>
            </a:r>
          </a:p>
          <a:p>
            <a:r>
              <a:rPr lang="en-US" dirty="0" smtClean="0"/>
              <a:t>Foreign Key – an attribute in one table (RD) that links to a primary key in another table to provide a relationship between two records in a database</a:t>
            </a:r>
          </a:p>
          <a:p>
            <a:pPr algn="ctr">
              <a:buNone/>
            </a:pPr>
            <a:r>
              <a:rPr lang="en-US" dirty="0" smtClean="0"/>
              <a:t>more </a:t>
            </a:r>
          </a:p>
          <a:p>
            <a:endParaRPr lang="en-US" dirty="0" smtClean="0"/>
          </a:p>
        </p:txBody>
      </p:sp>
    </p:spTree>
    <p:extLst>
      <p:ext uri="{BB962C8B-B14F-4D97-AF65-F5344CB8AC3E}">
        <p14:creationId xmlns:p14="http://schemas.microsoft.com/office/powerpoint/2010/main" val="3215459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a:t>
            </a:fld>
            <a:endParaRPr lang="en-US" dirty="0"/>
          </a:p>
        </p:txBody>
      </p:sp>
      <p:pic>
        <p:nvPicPr>
          <p:cNvPr id="5" name="Picture 4"/>
          <p:cNvPicPr>
            <a:picLocks noChangeAspect="1"/>
          </p:cNvPicPr>
          <p:nvPr/>
        </p:nvPicPr>
        <p:blipFill>
          <a:blip r:embed="rId3"/>
          <a:stretch>
            <a:fillRect/>
          </a:stretch>
        </p:blipFill>
        <p:spPr>
          <a:xfrm>
            <a:off x="682415" y="633741"/>
            <a:ext cx="7779170" cy="5590517"/>
          </a:xfrm>
          <a:prstGeom prst="rect">
            <a:avLst/>
          </a:prstGeom>
        </p:spPr>
      </p:pic>
    </p:spTree>
    <p:extLst>
      <p:ext uri="{BB962C8B-B14F-4D97-AF65-F5344CB8AC3E}">
        <p14:creationId xmlns:p14="http://schemas.microsoft.com/office/powerpoint/2010/main" val="36680703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smtClean="0"/>
              <a:t>Database Common Terms </a:t>
            </a:r>
          </a:p>
        </p:txBody>
      </p:sp>
      <p:sp>
        <p:nvSpPr>
          <p:cNvPr id="26627" name="Rectangle 3"/>
          <p:cNvSpPr>
            <a:spLocks noGrp="1" noChangeArrowheads="1"/>
          </p:cNvSpPr>
          <p:nvPr>
            <p:ph idx="1"/>
          </p:nvPr>
        </p:nvSpPr>
        <p:spPr/>
        <p:txBody>
          <a:bodyPr/>
          <a:lstStyle/>
          <a:p>
            <a:r>
              <a:rPr lang="en-US" dirty="0" smtClean="0"/>
              <a:t>Schema –  The structure of the database (what tables exist, what data they have in them, how are tables linked together)</a:t>
            </a:r>
          </a:p>
          <a:p>
            <a:r>
              <a:rPr lang="en-US" dirty="0" smtClean="0"/>
              <a:t>Data Dictionary  - data about how the database is laid out, what types of data types exist and other metadata.</a:t>
            </a:r>
          </a:p>
        </p:txBody>
      </p:sp>
    </p:spTree>
    <p:extLst>
      <p:ext uri="{BB962C8B-B14F-4D97-AF65-F5344CB8AC3E}">
        <p14:creationId xmlns:p14="http://schemas.microsoft.com/office/powerpoint/2010/main" val="3520282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idx="4294967295"/>
          </p:nvPr>
        </p:nvSpPr>
        <p:spPr>
          <a:xfrm>
            <a:off x="6594676" y="1219200"/>
            <a:ext cx="2514600" cy="4625975"/>
          </a:xfrm>
        </p:spPr>
        <p:txBody>
          <a:bodyPr/>
          <a:lstStyle/>
          <a:p>
            <a:pPr marL="0" indent="0">
              <a:buNone/>
            </a:pPr>
            <a:r>
              <a:rPr lang="en-US" dirty="0" smtClean="0"/>
              <a:t>View – a window that provides a user only the data they are allowed to access</a:t>
            </a:r>
          </a:p>
          <a:p>
            <a:pPr marL="0" indent="0">
              <a:buNone/>
            </a:pPr>
            <a:endParaRPr lang="en-US" dirty="0" smtClean="0"/>
          </a:p>
        </p:txBody>
      </p:sp>
      <p:pic>
        <p:nvPicPr>
          <p:cNvPr id="27651" name="Picture 4" descr="view"/>
          <p:cNvPicPr>
            <a:picLocks noChangeAspect="1" noChangeArrowheads="1"/>
          </p:cNvPicPr>
          <p:nvPr/>
        </p:nvPicPr>
        <p:blipFill>
          <a:blip r:embed="rId2" cstate="print"/>
          <a:srcRect/>
          <a:stretch>
            <a:fillRect/>
          </a:stretch>
        </p:blipFill>
        <p:spPr bwMode="auto">
          <a:xfrm>
            <a:off x="9646" y="457199"/>
            <a:ext cx="6585030" cy="5805477"/>
          </a:xfrm>
          <a:prstGeom prst="rect">
            <a:avLst/>
          </a:prstGeom>
          <a:noFill/>
          <a:ln w="9525">
            <a:noFill/>
            <a:miter lim="800000"/>
            <a:headEnd/>
            <a:tailEnd/>
          </a:ln>
        </p:spPr>
      </p:pic>
    </p:spTree>
    <p:extLst>
      <p:ext uri="{BB962C8B-B14F-4D97-AF65-F5344CB8AC3E}">
        <p14:creationId xmlns:p14="http://schemas.microsoft.com/office/powerpoint/2010/main" val="4009706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SQL</a:t>
            </a:r>
            <a:endParaRPr lang="en-US" dirty="0"/>
          </a:p>
        </p:txBody>
      </p:sp>
      <p:sp>
        <p:nvSpPr>
          <p:cNvPr id="28674" name="Rectangle 3"/>
          <p:cNvSpPr>
            <a:spLocks noGrp="1" noChangeArrowheads="1"/>
          </p:cNvSpPr>
          <p:nvPr>
            <p:ph idx="1"/>
          </p:nvPr>
        </p:nvSpPr>
        <p:spPr/>
        <p:txBody>
          <a:bodyPr/>
          <a:lstStyle/>
          <a:p>
            <a:r>
              <a:rPr lang="en-US" dirty="0" smtClean="0"/>
              <a:t>SQL – Structured query language - a standardized language for accessing databases, uses</a:t>
            </a:r>
            <a:r>
              <a:rPr lang="en-US" i="1" dirty="0" smtClean="0"/>
              <a:t> natural language </a:t>
            </a:r>
            <a:endParaRPr lang="en-US" dirty="0" smtClean="0"/>
          </a:p>
          <a:p>
            <a:endParaRPr lang="en-US" dirty="0" smtClean="0"/>
          </a:p>
          <a:p>
            <a:pPr algn="ctr">
              <a:buNone/>
            </a:pPr>
            <a:r>
              <a:rPr lang="en-US" dirty="0" smtClean="0"/>
              <a:t>SQL example next page</a:t>
            </a:r>
          </a:p>
        </p:txBody>
      </p:sp>
    </p:spTree>
    <p:extLst>
      <p:ext uri="{BB962C8B-B14F-4D97-AF65-F5344CB8AC3E}">
        <p14:creationId xmlns:p14="http://schemas.microsoft.com/office/powerpoint/2010/main" val="684403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Example</a:t>
            </a:r>
            <a:endParaRPr lang="en-US" dirty="0"/>
          </a:p>
        </p:txBody>
      </p:sp>
      <p:sp>
        <p:nvSpPr>
          <p:cNvPr id="3" name="Content Placeholder 2"/>
          <p:cNvSpPr>
            <a:spLocks noGrp="1"/>
          </p:cNvSpPr>
          <p:nvPr>
            <p:ph idx="1"/>
          </p:nvPr>
        </p:nvSpPr>
        <p:spPr/>
        <p:txBody>
          <a:bodyPr>
            <a:normAutofit/>
          </a:bodyPr>
          <a:lstStyle/>
          <a:p>
            <a:pPr>
              <a:buNone/>
            </a:pPr>
            <a:r>
              <a:rPr lang="en-US" sz="2800" dirty="0" smtClean="0"/>
              <a:t>SELECT </a:t>
            </a:r>
            <a:r>
              <a:rPr lang="en-US" sz="2800" dirty="0" err="1" smtClean="0"/>
              <a:t>id,email</a:t>
            </a:r>
            <a:r>
              <a:rPr lang="en-US" sz="2800" dirty="0" smtClean="0"/>
              <a:t>, address FROM users WHERE id=10;</a:t>
            </a:r>
          </a:p>
          <a:p>
            <a:pPr>
              <a:buNone/>
            </a:pPr>
            <a:endParaRPr lang="en-US" sz="2800" dirty="0" smtClean="0"/>
          </a:p>
          <a:p>
            <a:pPr>
              <a:buNone/>
            </a:pPr>
            <a:r>
              <a:rPr lang="en-US" sz="2800" dirty="0" smtClean="0"/>
              <a:t>Would return</a:t>
            </a:r>
          </a:p>
          <a:p>
            <a:pPr>
              <a:buNone/>
            </a:pPr>
            <a:r>
              <a:rPr lang="en-US" sz="2800" dirty="0" smtClean="0"/>
              <a:t>10, </a:t>
            </a:r>
            <a:r>
              <a:rPr lang="en-US" sz="2800" dirty="0" smtClean="0">
                <a:hlinkClick r:id="rId2"/>
              </a:rPr>
              <a:t>brianb@somewhere.com</a:t>
            </a:r>
            <a:r>
              <a:rPr lang="en-US" sz="2800" dirty="0" smtClean="0"/>
              <a:t>, 1014 Somewhere Dr.</a:t>
            </a:r>
          </a:p>
          <a:p>
            <a:endParaRPr lang="en-US" sz="2800" dirty="0"/>
          </a:p>
        </p:txBody>
      </p:sp>
      <p:pic>
        <p:nvPicPr>
          <p:cNvPr id="5" name="Picture 4" descr="relational-db3"/>
          <p:cNvPicPr>
            <a:picLocks noChangeAspect="1" noChangeArrowheads="1"/>
          </p:cNvPicPr>
          <p:nvPr/>
        </p:nvPicPr>
        <p:blipFill>
          <a:blip r:embed="rId3" cstate="print"/>
          <a:srcRect/>
          <a:stretch>
            <a:fillRect/>
          </a:stretch>
        </p:blipFill>
        <p:spPr bwMode="auto">
          <a:xfrm>
            <a:off x="-47625" y="3810000"/>
            <a:ext cx="9191625" cy="2562225"/>
          </a:xfrm>
          <a:prstGeom prst="rect">
            <a:avLst/>
          </a:prstGeom>
          <a:noFill/>
          <a:ln w="9525">
            <a:noFill/>
            <a:miter lim="800000"/>
            <a:headEnd/>
            <a:tailEnd/>
          </a:ln>
        </p:spPr>
      </p:pic>
    </p:spTree>
    <p:extLst>
      <p:ext uri="{BB962C8B-B14F-4D97-AF65-F5344CB8AC3E}">
        <p14:creationId xmlns:p14="http://schemas.microsoft.com/office/powerpoint/2010/main" val="662200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r>
              <a:rPr lang="en-US" dirty="0" smtClean="0"/>
              <a:t>Database Integrity Concepts</a:t>
            </a:r>
          </a:p>
        </p:txBody>
      </p:sp>
      <p:sp>
        <p:nvSpPr>
          <p:cNvPr id="29699" name="Rectangle 3"/>
          <p:cNvSpPr>
            <a:spLocks noGrp="1" noChangeArrowheads="1"/>
          </p:cNvSpPr>
          <p:nvPr>
            <p:ph idx="1"/>
          </p:nvPr>
        </p:nvSpPr>
        <p:spPr/>
        <p:txBody>
          <a:bodyPr>
            <a:normAutofit fontScale="85000" lnSpcReduction="20000"/>
          </a:bodyPr>
          <a:lstStyle/>
          <a:p>
            <a:pPr>
              <a:buNone/>
            </a:pPr>
            <a:r>
              <a:rPr lang="en-US" dirty="0" smtClean="0"/>
              <a:t>Transaction – a series of database updates that are grouped together, such that all updates occur or NONE of them occur.</a:t>
            </a:r>
          </a:p>
          <a:p>
            <a:endParaRPr lang="en-US" dirty="0" smtClean="0"/>
          </a:p>
          <a:p>
            <a:pPr>
              <a:buNone/>
            </a:pPr>
            <a:r>
              <a:rPr lang="en-US" dirty="0" smtClean="0"/>
              <a:t>Example </a:t>
            </a:r>
          </a:p>
          <a:p>
            <a:pPr lvl="1"/>
            <a:r>
              <a:rPr lang="en-US" dirty="0" smtClean="0"/>
              <a:t>when transferring money from accounts in a bank, a transaction MUST occur</a:t>
            </a:r>
          </a:p>
          <a:p>
            <a:pPr lvl="1"/>
            <a:r>
              <a:rPr lang="en-US" dirty="0" smtClean="0"/>
              <a:t>Money is deducted from account #1</a:t>
            </a:r>
          </a:p>
          <a:p>
            <a:pPr lvl="1"/>
            <a:r>
              <a:rPr lang="en-US" dirty="0" smtClean="0"/>
              <a:t>Money is added to account #2</a:t>
            </a:r>
          </a:p>
          <a:p>
            <a:endParaRPr lang="en-US" dirty="0" smtClean="0"/>
          </a:p>
          <a:p>
            <a:r>
              <a:rPr lang="en-US" dirty="0" smtClean="0"/>
              <a:t>If either of these fail the completed change should be voided, this change is called a</a:t>
            </a:r>
            <a:r>
              <a:rPr lang="en-US" i="1" dirty="0" smtClean="0"/>
              <a:t> rollback</a:t>
            </a:r>
            <a:r>
              <a:rPr lang="en-US" dirty="0" smtClean="0"/>
              <a:t>! If the transaction succeeds we finalize it with a </a:t>
            </a:r>
            <a:r>
              <a:rPr lang="en-US" i="1" dirty="0" smtClean="0"/>
              <a:t>commit</a:t>
            </a:r>
            <a:r>
              <a:rPr lang="en-US" dirty="0" smtClean="0"/>
              <a:t> which makes the change and lets the new contents be viewed by other queries.</a:t>
            </a:r>
          </a:p>
        </p:txBody>
      </p:sp>
    </p:spTree>
    <p:extLst>
      <p:ext uri="{BB962C8B-B14F-4D97-AF65-F5344CB8AC3E}">
        <p14:creationId xmlns:p14="http://schemas.microsoft.com/office/powerpoint/2010/main" val="1105944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a:bodyPr>
          <a:lstStyle/>
          <a:p>
            <a:r>
              <a:rPr lang="en-US" dirty="0" smtClean="0"/>
              <a:t>Database Integrity Concepts </a:t>
            </a:r>
          </a:p>
        </p:txBody>
      </p:sp>
      <p:sp>
        <p:nvSpPr>
          <p:cNvPr id="30723" name="Rectangle 3"/>
          <p:cNvSpPr>
            <a:spLocks noGrp="1" noChangeArrowheads="1"/>
          </p:cNvSpPr>
          <p:nvPr>
            <p:ph idx="1"/>
          </p:nvPr>
        </p:nvSpPr>
        <p:spPr/>
        <p:txBody>
          <a:bodyPr/>
          <a:lstStyle/>
          <a:p>
            <a:pPr>
              <a:buNone/>
            </a:pPr>
            <a:r>
              <a:rPr lang="en-US" dirty="0" smtClean="0"/>
              <a:t>Referential integrity – assures that any foreign key has a matching primary key.</a:t>
            </a:r>
          </a:p>
          <a:p>
            <a:pPr>
              <a:buNone/>
            </a:pPr>
            <a:endParaRPr lang="en-US" dirty="0" smtClean="0"/>
          </a:p>
          <a:p>
            <a:pPr algn="ctr">
              <a:buNone/>
            </a:pPr>
            <a:r>
              <a:rPr lang="en-US" dirty="0" smtClean="0"/>
              <a:t>Referential integrity Example next slide</a:t>
            </a:r>
          </a:p>
        </p:txBody>
      </p:sp>
    </p:spTree>
    <p:extLst>
      <p:ext uri="{BB962C8B-B14F-4D97-AF65-F5344CB8AC3E}">
        <p14:creationId xmlns:p14="http://schemas.microsoft.com/office/powerpoint/2010/main" val="4263586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Referential Integrity Example</a:t>
            </a:r>
            <a:endParaRPr lang="en-US" dirty="0"/>
          </a:p>
        </p:txBody>
      </p:sp>
      <p:sp>
        <p:nvSpPr>
          <p:cNvPr id="3" name="Content Placeholder 2"/>
          <p:cNvSpPr>
            <a:spLocks noGrp="1"/>
          </p:cNvSpPr>
          <p:nvPr>
            <p:ph idx="1"/>
          </p:nvPr>
        </p:nvSpPr>
        <p:spPr/>
        <p:txBody>
          <a:bodyPr/>
          <a:lstStyle/>
          <a:p>
            <a:pPr>
              <a:buNone/>
            </a:pPr>
            <a:r>
              <a:rPr lang="en-US" dirty="0" smtClean="0"/>
              <a:t>There MUST exist a entry in the car table with ID 5,14, and 7, since there is a foreign key in the users table that reference these values in the car table.</a:t>
            </a:r>
          </a:p>
          <a:p>
            <a:endParaRPr lang="en-US" dirty="0"/>
          </a:p>
        </p:txBody>
      </p:sp>
      <p:pic>
        <p:nvPicPr>
          <p:cNvPr id="4" name="Picture 4" descr="relational-db1"/>
          <p:cNvPicPr>
            <a:picLocks noChangeAspect="1" noChangeArrowheads="1"/>
          </p:cNvPicPr>
          <p:nvPr/>
        </p:nvPicPr>
        <p:blipFill>
          <a:blip r:embed="rId2" cstate="print"/>
          <a:srcRect/>
          <a:stretch>
            <a:fillRect/>
          </a:stretch>
        </p:blipFill>
        <p:spPr bwMode="auto">
          <a:xfrm>
            <a:off x="-47625" y="3657600"/>
            <a:ext cx="9191625" cy="2562225"/>
          </a:xfrm>
          <a:prstGeom prst="rect">
            <a:avLst/>
          </a:prstGeom>
          <a:noFill/>
          <a:ln w="9525">
            <a:noFill/>
            <a:miter lim="800000"/>
            <a:headEnd/>
            <a:tailEnd/>
          </a:ln>
        </p:spPr>
      </p:pic>
    </p:spTree>
    <p:extLst>
      <p:ext uri="{BB962C8B-B14F-4D97-AF65-F5344CB8AC3E}">
        <p14:creationId xmlns:p14="http://schemas.microsoft.com/office/powerpoint/2010/main" val="2675839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mtClean="0"/>
              <a:t>ACID</a:t>
            </a:r>
          </a:p>
        </p:txBody>
      </p:sp>
      <p:sp>
        <p:nvSpPr>
          <p:cNvPr id="31747" name="Rectangle 3"/>
          <p:cNvSpPr>
            <a:spLocks noGrp="1" noChangeArrowheads="1"/>
          </p:cNvSpPr>
          <p:nvPr>
            <p:ph idx="1"/>
          </p:nvPr>
        </p:nvSpPr>
        <p:spPr/>
        <p:txBody>
          <a:bodyPr>
            <a:normAutofit/>
          </a:bodyPr>
          <a:lstStyle/>
          <a:p>
            <a:pPr>
              <a:buNone/>
            </a:pPr>
            <a:r>
              <a:rPr lang="en-US" dirty="0" smtClean="0"/>
              <a:t>ACID</a:t>
            </a:r>
          </a:p>
          <a:p>
            <a:pPr lvl="1"/>
            <a:r>
              <a:rPr lang="en-US" dirty="0" smtClean="0"/>
              <a:t>Atomicity – Database changes are </a:t>
            </a:r>
            <a:r>
              <a:rPr lang="en-US" i="1" dirty="0" smtClean="0"/>
              <a:t>atomic</a:t>
            </a:r>
            <a:r>
              <a:rPr lang="en-US" dirty="0" smtClean="0"/>
              <a:t>, all changes in a transaction take place or none do.</a:t>
            </a:r>
          </a:p>
          <a:p>
            <a:pPr lvl="1"/>
            <a:r>
              <a:rPr lang="en-US" dirty="0" smtClean="0"/>
              <a:t>Consistency – all data is consistent within the database</a:t>
            </a:r>
          </a:p>
          <a:p>
            <a:pPr lvl="1"/>
            <a:r>
              <a:rPr lang="en-US" dirty="0" smtClean="0"/>
              <a:t>Isolation – database transactions do not interfere with each other. The results of a running transaction is not available into another process until the transaction is complete.</a:t>
            </a:r>
          </a:p>
          <a:p>
            <a:pPr lvl="1"/>
            <a:r>
              <a:rPr lang="en-US" dirty="0" smtClean="0"/>
              <a:t>Durability – Once the transaction is committed it is permanent.</a:t>
            </a:r>
          </a:p>
          <a:p>
            <a:endParaRPr lang="en-US" dirty="0" smtClean="0"/>
          </a:p>
        </p:txBody>
      </p:sp>
    </p:spTree>
    <p:extLst>
      <p:ext uri="{BB962C8B-B14F-4D97-AF65-F5344CB8AC3E}">
        <p14:creationId xmlns:p14="http://schemas.microsoft.com/office/powerpoint/2010/main" val="1420097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a:bodyPr>
          <a:lstStyle/>
          <a:p>
            <a:r>
              <a:rPr lang="en-US" dirty="0" smtClean="0"/>
              <a:t>Database Security Concerns</a:t>
            </a:r>
          </a:p>
        </p:txBody>
      </p:sp>
      <p:sp>
        <p:nvSpPr>
          <p:cNvPr id="32771" name="Rectangle 3"/>
          <p:cNvSpPr>
            <a:spLocks noGrp="1" noChangeArrowheads="1"/>
          </p:cNvSpPr>
          <p:nvPr>
            <p:ph idx="1"/>
          </p:nvPr>
        </p:nvSpPr>
        <p:spPr/>
        <p:txBody>
          <a:bodyPr/>
          <a:lstStyle/>
          <a:p>
            <a:r>
              <a:rPr lang="en-US" dirty="0" smtClean="0"/>
              <a:t>Aggregation – combining data from multiple sources that you might have access to at one time, but not together.</a:t>
            </a:r>
          </a:p>
          <a:p>
            <a:r>
              <a:rPr lang="en-US" dirty="0" smtClean="0"/>
              <a:t>Inference – the intended result of aggregation, when someone deduces something from other information.</a:t>
            </a:r>
          </a:p>
          <a:p>
            <a:endParaRPr lang="en-US" dirty="0" smtClean="0"/>
          </a:p>
          <a:p>
            <a:endParaRPr lang="en-US" dirty="0" smtClean="0"/>
          </a:p>
          <a:p>
            <a:pPr algn="ctr">
              <a:buNone/>
            </a:pPr>
            <a:r>
              <a:rPr lang="en-US" dirty="0" smtClean="0"/>
              <a:t>more</a:t>
            </a:r>
          </a:p>
          <a:p>
            <a:endParaRPr lang="en-US" dirty="0" smtClean="0"/>
          </a:p>
        </p:txBody>
      </p:sp>
    </p:spTree>
    <p:extLst>
      <p:ext uri="{BB962C8B-B14F-4D97-AF65-F5344CB8AC3E}">
        <p14:creationId xmlns:p14="http://schemas.microsoft.com/office/powerpoint/2010/main" val="352592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a:bodyPr>
          <a:lstStyle/>
          <a:p>
            <a:r>
              <a:rPr lang="en-US" dirty="0" smtClean="0"/>
              <a:t>Database security countermeasures</a:t>
            </a:r>
          </a:p>
        </p:txBody>
      </p:sp>
      <p:sp>
        <p:nvSpPr>
          <p:cNvPr id="33795" name="Rectangle 3"/>
          <p:cNvSpPr>
            <a:spLocks noGrp="1" noChangeArrowheads="1"/>
          </p:cNvSpPr>
          <p:nvPr>
            <p:ph idx="1"/>
          </p:nvPr>
        </p:nvSpPr>
        <p:spPr/>
        <p:txBody>
          <a:bodyPr/>
          <a:lstStyle/>
          <a:p>
            <a:r>
              <a:rPr lang="en-US" dirty="0" smtClean="0"/>
              <a:t>Content dependant access control – </a:t>
            </a:r>
          </a:p>
          <a:p>
            <a:r>
              <a:rPr lang="en-US" dirty="0" smtClean="0"/>
              <a:t>Context dependant access control – database looks at other stuff you are accessing to determine whether that or not you should be able to access something now.</a:t>
            </a:r>
          </a:p>
          <a:p>
            <a:r>
              <a:rPr lang="en-US" dirty="0" smtClean="0"/>
              <a:t>Cell suppression – a technique used to hide specific cells that contain information that could be used in an inference attack.</a:t>
            </a:r>
          </a:p>
          <a:p>
            <a:pPr algn="ctr">
              <a:buNone/>
            </a:pPr>
            <a:r>
              <a:rPr lang="en-US" dirty="0" smtClean="0"/>
              <a:t>more</a:t>
            </a:r>
          </a:p>
        </p:txBody>
      </p:sp>
    </p:spTree>
    <p:extLst>
      <p:ext uri="{BB962C8B-B14F-4D97-AF65-F5344CB8AC3E}">
        <p14:creationId xmlns:p14="http://schemas.microsoft.com/office/powerpoint/2010/main" val="128869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CIA – SP 800-160 Definitions</a:t>
            </a:r>
            <a:br>
              <a:rPr lang="en-US" dirty="0" smtClean="0"/>
            </a:br>
            <a:r>
              <a:rPr lang="en-US" sz="2700" dirty="0" smtClean="0"/>
              <a:t>Systems Security Engineering</a:t>
            </a:r>
            <a:endParaRPr lang="en-US" sz="2700" dirty="0"/>
          </a:p>
        </p:txBody>
      </p:sp>
      <p:sp>
        <p:nvSpPr>
          <p:cNvPr id="5" name="Content Placeholder 4"/>
          <p:cNvSpPr>
            <a:spLocks noGrp="1"/>
          </p:cNvSpPr>
          <p:nvPr>
            <p:ph idx="1"/>
          </p:nvPr>
        </p:nvSpPr>
        <p:spPr/>
        <p:txBody>
          <a:bodyPr>
            <a:normAutofit fontScale="92500" lnSpcReduction="20000"/>
          </a:bodyPr>
          <a:lstStyle/>
          <a:p>
            <a:pPr lvl="0"/>
            <a:r>
              <a:rPr lang="en-US" b="1" dirty="0"/>
              <a:t>Confidentiality</a:t>
            </a:r>
            <a:r>
              <a:rPr lang="en-US" dirty="0"/>
              <a:t>. Rules that govern access to, use of (i.e., operations that can be performed on), and disclosure of resources. While confidentiality policy typically applies to information and data, it may also apply to protect the knowledge of and the use of capabilities operating on the data (e.g., functions, mechanisms, services, and infrastructures);</a:t>
            </a:r>
          </a:p>
          <a:p>
            <a:pPr lvl="0"/>
            <a:r>
              <a:rPr lang="en-US" b="1" dirty="0"/>
              <a:t>Integrity</a:t>
            </a:r>
            <a:r>
              <a:rPr lang="en-US" dirty="0"/>
              <a:t>. Rules that govern the authorized manners in which data, information, and other resources (e.g., mechanisms, functions, processes, services, and infrastructures) can be manipulated; and</a:t>
            </a:r>
          </a:p>
          <a:p>
            <a:pPr lvl="0"/>
            <a:r>
              <a:rPr lang="en-US" b="1" dirty="0"/>
              <a:t>Availability</a:t>
            </a:r>
            <a:r>
              <a:rPr lang="en-US" dirty="0"/>
              <a:t>. Rules that govern the ability to access and use data, information, or a resource.</a:t>
            </a:r>
          </a:p>
          <a:p>
            <a:endParaRPr lang="en-US" dirty="0"/>
          </a:p>
        </p:txBody>
      </p:sp>
    </p:spTree>
    <p:extLst>
      <p:ext uri="{BB962C8B-B14F-4D97-AF65-F5344CB8AC3E}">
        <p14:creationId xmlns:p14="http://schemas.microsoft.com/office/powerpoint/2010/main" val="3281632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a:bodyPr>
          <a:lstStyle/>
          <a:p>
            <a:r>
              <a:rPr lang="en-US" smtClean="0"/>
              <a:t>Database security countermeasures</a:t>
            </a:r>
          </a:p>
        </p:txBody>
      </p:sp>
      <p:sp>
        <p:nvSpPr>
          <p:cNvPr id="34819" name="Rectangle 3"/>
          <p:cNvSpPr>
            <a:spLocks noGrp="1" noChangeArrowheads="1"/>
          </p:cNvSpPr>
          <p:nvPr>
            <p:ph idx="1"/>
          </p:nvPr>
        </p:nvSpPr>
        <p:spPr/>
        <p:txBody>
          <a:bodyPr>
            <a:normAutofit lnSpcReduction="10000"/>
          </a:bodyPr>
          <a:lstStyle/>
          <a:p>
            <a:r>
              <a:rPr lang="en-US" dirty="0" smtClean="0"/>
              <a:t>Partitioning a database – splitting the data up into multiple parts</a:t>
            </a:r>
          </a:p>
          <a:p>
            <a:r>
              <a:rPr lang="en-US" dirty="0" smtClean="0"/>
              <a:t>Noise and perturbation – inserting bogus information in hopes of misdirecting an attacker.</a:t>
            </a:r>
          </a:p>
          <a:p>
            <a:r>
              <a:rPr lang="en-US" dirty="0" smtClean="0"/>
              <a:t>Views – setup very specific views of data only showing the data that person or group absolutely needs to see.</a:t>
            </a:r>
          </a:p>
          <a:p>
            <a:endParaRPr lang="en-US" dirty="0" smtClean="0"/>
          </a:p>
          <a:p>
            <a:endParaRPr lang="en-US" dirty="0" smtClean="0"/>
          </a:p>
          <a:p>
            <a:pPr algn="ctr">
              <a:buNone/>
            </a:pPr>
            <a:r>
              <a:rPr lang="en-US" dirty="0" smtClean="0"/>
              <a:t>more</a:t>
            </a:r>
          </a:p>
        </p:txBody>
      </p:sp>
    </p:spTree>
    <p:extLst>
      <p:ext uri="{BB962C8B-B14F-4D97-AF65-F5344CB8AC3E}">
        <p14:creationId xmlns:p14="http://schemas.microsoft.com/office/powerpoint/2010/main" val="2082595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1"/>
          <p:cNvSpPr>
            <a:spLocks noGrp="1" noChangeArrowheads="1"/>
          </p:cNvSpPr>
          <p:nvPr>
            <p:ph type="title"/>
          </p:nvPr>
        </p:nvSpPr>
        <p:spPr/>
        <p:txBody>
          <a:bodyPr>
            <a:normAutofit/>
          </a:bodyPr>
          <a:lstStyle/>
          <a:p>
            <a:pPr eaLnBrk="1" hangingPunct="1"/>
            <a:r>
              <a:rPr lang="en-US" sz="4000" dirty="0" smtClean="0"/>
              <a:t>Database Security Countermeasures</a:t>
            </a:r>
          </a:p>
        </p:txBody>
      </p:sp>
      <p:graphicFrame>
        <p:nvGraphicFramePr>
          <p:cNvPr id="278575" name="Group 47"/>
          <p:cNvGraphicFramePr>
            <a:graphicFrameLocks noGrp="1"/>
          </p:cNvGraphicFramePr>
          <p:nvPr>
            <p:ph idx="1"/>
            <p:extLst>
              <p:ext uri="{D42A27DB-BD31-4B8C-83A1-F6EECF244321}">
                <p14:modId xmlns:p14="http://schemas.microsoft.com/office/powerpoint/2010/main" val="397953980"/>
              </p:ext>
            </p:extLst>
          </p:nvPr>
        </p:nvGraphicFramePr>
        <p:xfrm>
          <a:off x="1" y="3725119"/>
          <a:ext cx="8991599" cy="2209800"/>
        </p:xfrm>
        <a:graphic>
          <a:graphicData uri="http://schemas.openxmlformats.org/drawingml/2006/table">
            <a:tbl>
              <a:tblPr/>
              <a:tblGrid>
                <a:gridCol w="1798966">
                  <a:extLst>
                    <a:ext uri="{9D8B030D-6E8A-4147-A177-3AD203B41FA5}">
                      <a16:colId xmlns:a16="http://schemas.microsoft.com/office/drawing/2014/main" xmlns="" val="20000"/>
                    </a:ext>
                  </a:extLst>
                </a:gridCol>
                <a:gridCol w="1844182">
                  <a:extLst>
                    <a:ext uri="{9D8B030D-6E8A-4147-A177-3AD203B41FA5}">
                      <a16:colId xmlns:a16="http://schemas.microsoft.com/office/drawing/2014/main" xmlns="" val="20001"/>
                    </a:ext>
                  </a:extLst>
                </a:gridCol>
                <a:gridCol w="1752135">
                  <a:extLst>
                    <a:ext uri="{9D8B030D-6E8A-4147-A177-3AD203B41FA5}">
                      <a16:colId xmlns:a16="http://schemas.microsoft.com/office/drawing/2014/main" xmlns="" val="20002"/>
                    </a:ext>
                  </a:extLst>
                </a:gridCol>
                <a:gridCol w="1735985">
                  <a:extLst>
                    <a:ext uri="{9D8B030D-6E8A-4147-A177-3AD203B41FA5}">
                      <a16:colId xmlns:a16="http://schemas.microsoft.com/office/drawing/2014/main" xmlns="" val="20003"/>
                    </a:ext>
                  </a:extLst>
                </a:gridCol>
                <a:gridCol w="1860331">
                  <a:extLst>
                    <a:ext uri="{9D8B030D-6E8A-4147-A177-3AD203B41FA5}">
                      <a16:colId xmlns:a16="http://schemas.microsoft.com/office/drawing/2014/main" xmlns="" val="20004"/>
                    </a:ext>
                  </a:extLst>
                </a:gridCol>
              </a:tblGrid>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Level</a:t>
                      </a:r>
                    </a:p>
                  </a:txBody>
                  <a:tcPr marL="93017" marR="930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Ship</a:t>
                      </a:r>
                    </a:p>
                  </a:txBody>
                  <a:tcPr marL="93017" marR="930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Cargo</a:t>
                      </a:r>
                    </a:p>
                  </a:txBody>
                  <a:tcPr marL="93017" marR="930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Origin</a:t>
                      </a:r>
                    </a:p>
                  </a:txBody>
                  <a:tcPr marL="93017" marR="930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Destination</a:t>
                      </a:r>
                    </a:p>
                  </a:txBody>
                  <a:tcPr marL="93017" marR="930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838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Top Secret</a:t>
                      </a:r>
                    </a:p>
                  </a:txBody>
                  <a:tcPr marL="93017" marR="930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Oklahoma</a:t>
                      </a:r>
                    </a:p>
                  </a:txBody>
                  <a:tcPr marL="93017" marR="930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Weapons</a:t>
                      </a:r>
                    </a:p>
                  </a:txBody>
                  <a:tcPr marL="93017" marR="930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Delaware</a:t>
                      </a:r>
                    </a:p>
                  </a:txBody>
                  <a:tcPr marL="93017" marR="930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Ukraine</a:t>
                      </a:r>
                    </a:p>
                  </a:txBody>
                  <a:tcPr marL="93017" marR="930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838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Un-classified</a:t>
                      </a:r>
                    </a:p>
                  </a:txBody>
                  <a:tcPr marL="93017" marR="930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Oklahoma</a:t>
                      </a:r>
                    </a:p>
                  </a:txBody>
                  <a:tcPr marL="93017" marR="930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Food</a:t>
                      </a:r>
                    </a:p>
                  </a:txBody>
                  <a:tcPr marL="93017" marR="930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Delaware</a:t>
                      </a:r>
                    </a:p>
                  </a:txBody>
                  <a:tcPr marL="93017" marR="930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cs typeface="Arial" charset="0"/>
                        </a:rPr>
                        <a:t>Africa</a:t>
                      </a:r>
                    </a:p>
                  </a:txBody>
                  <a:tcPr marL="93017" marR="930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
        <p:nvSpPr>
          <p:cNvPr id="35843" name="Rectangle 3"/>
          <p:cNvSpPr>
            <a:spLocks noGrp="1" noChangeArrowheads="1"/>
          </p:cNvSpPr>
          <p:nvPr>
            <p:ph type="body" sz="half" idx="4294967295"/>
          </p:nvPr>
        </p:nvSpPr>
        <p:spPr>
          <a:xfrm>
            <a:off x="0" y="1600200"/>
            <a:ext cx="8763000" cy="1981200"/>
          </a:xfrm>
        </p:spPr>
        <p:txBody>
          <a:bodyPr/>
          <a:lstStyle/>
          <a:p>
            <a:pPr eaLnBrk="1" hangingPunct="1"/>
            <a:r>
              <a:rPr lang="en-US" sz="2800" dirty="0" err="1" smtClean="0"/>
              <a:t>Polyinstantiation</a:t>
            </a:r>
            <a:r>
              <a:rPr lang="en-US" sz="2800" dirty="0" smtClean="0"/>
              <a:t> – creating multiple entries into a database for a primary key, using </a:t>
            </a:r>
            <a:r>
              <a:rPr lang="en-US" sz="2800" dirty="0" err="1" smtClean="0"/>
              <a:t>mis</a:t>
            </a:r>
            <a:r>
              <a:rPr lang="en-US" sz="2800" dirty="0" smtClean="0"/>
              <a:t>-information to stop inference attacks. (see bottom of 946 with the “Oklahoma example”)</a:t>
            </a:r>
          </a:p>
          <a:p>
            <a:pPr eaLnBrk="1" hangingPunct="1"/>
            <a:endParaRPr lang="en-US" sz="2800" dirty="0" smtClean="0"/>
          </a:p>
        </p:txBody>
      </p:sp>
      <p:sp>
        <p:nvSpPr>
          <p:cNvPr id="35870" name="Text Box 48"/>
          <p:cNvSpPr txBox="1">
            <a:spLocks noChangeArrowheads="1"/>
          </p:cNvSpPr>
          <p:nvPr/>
        </p:nvSpPr>
        <p:spPr bwMode="auto">
          <a:xfrm>
            <a:off x="152400" y="5943600"/>
            <a:ext cx="8839200" cy="457200"/>
          </a:xfrm>
          <a:prstGeom prst="rect">
            <a:avLst/>
          </a:prstGeom>
          <a:noFill/>
          <a:ln w="9525">
            <a:noFill/>
            <a:miter lim="800000"/>
            <a:headEnd/>
            <a:tailEnd/>
          </a:ln>
        </p:spPr>
        <p:txBody>
          <a:bodyPr>
            <a:spAutoFit/>
          </a:bodyPr>
          <a:lstStyle/>
          <a:p>
            <a:pPr algn="ctr">
              <a:spcBef>
                <a:spcPct val="50000"/>
              </a:spcBef>
            </a:pPr>
            <a:r>
              <a:rPr lang="en-US" sz="2400" dirty="0"/>
              <a:t>(more)</a:t>
            </a:r>
          </a:p>
        </p:txBody>
      </p:sp>
    </p:spTree>
    <p:extLst>
      <p:ext uri="{BB962C8B-B14F-4D97-AF65-F5344CB8AC3E}">
        <p14:creationId xmlns:p14="http://schemas.microsoft.com/office/powerpoint/2010/main" val="913670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smtClean="0"/>
              <a:t>Other database related terms</a:t>
            </a:r>
          </a:p>
        </p:txBody>
      </p:sp>
      <p:sp>
        <p:nvSpPr>
          <p:cNvPr id="36867" name="Rectangle 3"/>
          <p:cNvSpPr>
            <a:spLocks noGrp="1" noChangeArrowheads="1"/>
          </p:cNvSpPr>
          <p:nvPr>
            <p:ph idx="1"/>
          </p:nvPr>
        </p:nvSpPr>
        <p:spPr/>
        <p:txBody>
          <a:bodyPr/>
          <a:lstStyle/>
          <a:p>
            <a:r>
              <a:rPr lang="en-US" dirty="0" smtClean="0"/>
              <a:t>Data warehousing – combining data from multiple databases into one large database, then redundant information is removed (</a:t>
            </a:r>
            <a:r>
              <a:rPr lang="en-US" i="1" dirty="0" smtClean="0"/>
              <a:t>normalized)</a:t>
            </a:r>
            <a:endParaRPr lang="en-US" dirty="0" smtClean="0"/>
          </a:p>
          <a:p>
            <a:r>
              <a:rPr lang="en-US" dirty="0" smtClean="0"/>
              <a:t>Data mining – analyzing warehoused data with automated tools to find trends, correlations, relationships etc that are not readily apparent. </a:t>
            </a:r>
          </a:p>
        </p:txBody>
      </p:sp>
    </p:spTree>
    <p:extLst>
      <p:ext uri="{BB962C8B-B14F-4D97-AF65-F5344CB8AC3E}">
        <p14:creationId xmlns:p14="http://schemas.microsoft.com/office/powerpoint/2010/main" val="2986412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z="4000" smtClean="0"/>
              <a:t>Database Programming Interfaces</a:t>
            </a:r>
          </a:p>
        </p:txBody>
      </p:sp>
      <p:sp>
        <p:nvSpPr>
          <p:cNvPr id="37891" name="Rectangle 3"/>
          <p:cNvSpPr>
            <a:spLocks noGrp="1" noChangeArrowheads="1"/>
          </p:cNvSpPr>
          <p:nvPr>
            <p:ph idx="1"/>
          </p:nvPr>
        </p:nvSpPr>
        <p:spPr>
          <a:xfrm>
            <a:off x="152400" y="1524000"/>
            <a:ext cx="8839200" cy="5181600"/>
          </a:xfrm>
        </p:spPr>
        <p:txBody>
          <a:bodyPr/>
          <a:lstStyle/>
          <a:p>
            <a:pPr eaLnBrk="1" hangingPunct="1">
              <a:buNone/>
            </a:pPr>
            <a:r>
              <a:rPr lang="en-US" dirty="0" smtClean="0"/>
              <a:t>There are common interfaces created to provide programmatic access to data in databases that we will discuss on the upcoming slides.</a:t>
            </a:r>
          </a:p>
          <a:p>
            <a:pPr eaLnBrk="1" hangingPunct="1"/>
            <a:endParaRPr lang="en-US" dirty="0" smtClean="0"/>
          </a:p>
          <a:p>
            <a:pPr lvl="1"/>
            <a:r>
              <a:rPr lang="en-US" dirty="0" smtClean="0"/>
              <a:t>ODBC</a:t>
            </a:r>
          </a:p>
          <a:p>
            <a:pPr lvl="1"/>
            <a:r>
              <a:rPr lang="en-US" dirty="0" smtClean="0"/>
              <a:t>OLE DB</a:t>
            </a:r>
          </a:p>
          <a:p>
            <a:pPr lvl="1"/>
            <a:r>
              <a:rPr lang="en-US" dirty="0" smtClean="0"/>
              <a:t>Active X Data Objects (ADO)</a:t>
            </a:r>
          </a:p>
          <a:p>
            <a:pPr lvl="1"/>
            <a:r>
              <a:rPr lang="en-US" dirty="0" smtClean="0"/>
              <a:t>JDBC</a:t>
            </a:r>
          </a:p>
        </p:txBody>
      </p:sp>
    </p:spTree>
    <p:extLst>
      <p:ext uri="{BB962C8B-B14F-4D97-AF65-F5344CB8AC3E}">
        <p14:creationId xmlns:p14="http://schemas.microsoft.com/office/powerpoint/2010/main" val="680792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smtClean="0"/>
              <a:t>Database Interfaces (935)</a:t>
            </a:r>
          </a:p>
        </p:txBody>
      </p:sp>
      <p:sp>
        <p:nvSpPr>
          <p:cNvPr id="38915" name="Rectangle 3"/>
          <p:cNvSpPr>
            <a:spLocks noGrp="1" noChangeArrowheads="1"/>
          </p:cNvSpPr>
          <p:nvPr>
            <p:ph idx="1"/>
          </p:nvPr>
        </p:nvSpPr>
        <p:spPr/>
        <p:txBody>
          <a:bodyPr/>
          <a:lstStyle/>
          <a:p>
            <a:r>
              <a:rPr lang="en-US" dirty="0" smtClean="0"/>
              <a:t>ODBC - and API that allows an application to access a local or remote database. ODBC tracks down the necessary database specific driver and translates the request into the specific database commands for that database.</a:t>
            </a:r>
          </a:p>
          <a:p>
            <a:pPr lvl="1"/>
            <a:r>
              <a:rPr lang="en-US" dirty="0" smtClean="0"/>
              <a:t>Allows SQL commands</a:t>
            </a:r>
          </a:p>
          <a:p>
            <a:pPr lvl="1"/>
            <a:r>
              <a:rPr lang="en-US" dirty="0" smtClean="0"/>
              <a:t>Requires a Data Source Name (DSN)</a:t>
            </a:r>
          </a:p>
          <a:p>
            <a:pPr lvl="1"/>
            <a:r>
              <a:rPr lang="en-US" dirty="0" smtClean="0"/>
              <a:t>Heavily used</a:t>
            </a:r>
          </a:p>
          <a:p>
            <a:endParaRPr lang="en-US" dirty="0" smtClean="0"/>
          </a:p>
          <a:p>
            <a:endParaRPr lang="en-US" dirty="0" smtClean="0"/>
          </a:p>
        </p:txBody>
      </p:sp>
    </p:spTree>
    <p:extLst>
      <p:ext uri="{BB962C8B-B14F-4D97-AF65-F5344CB8AC3E}">
        <p14:creationId xmlns:p14="http://schemas.microsoft.com/office/powerpoint/2010/main" val="2168967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dirty="0" smtClean="0"/>
              <a:t>Database Interfaces </a:t>
            </a:r>
          </a:p>
        </p:txBody>
      </p:sp>
      <p:sp>
        <p:nvSpPr>
          <p:cNvPr id="39939" name="Rectangle 3"/>
          <p:cNvSpPr>
            <a:spLocks noGrp="1" noChangeArrowheads="1"/>
          </p:cNvSpPr>
          <p:nvPr>
            <p:ph idx="1"/>
          </p:nvPr>
        </p:nvSpPr>
        <p:spPr/>
        <p:txBody>
          <a:bodyPr/>
          <a:lstStyle/>
          <a:p>
            <a:pPr>
              <a:buNone/>
            </a:pPr>
            <a:r>
              <a:rPr lang="en-US" dirty="0" smtClean="0"/>
              <a:t>OLE DB  </a:t>
            </a:r>
          </a:p>
          <a:p>
            <a:r>
              <a:rPr lang="en-US" dirty="0" smtClean="0"/>
              <a:t>Used only by Microsoft as to support non-database types of data storage. </a:t>
            </a:r>
          </a:p>
          <a:p>
            <a:pPr lvl="1"/>
            <a:r>
              <a:rPr lang="en-US" dirty="0" smtClean="0"/>
              <a:t>Storage types that don’t provide SQL support</a:t>
            </a:r>
          </a:p>
          <a:p>
            <a:r>
              <a:rPr lang="en-US" dirty="0" smtClean="0"/>
              <a:t>Uses ActiveX data objects</a:t>
            </a:r>
          </a:p>
          <a:p>
            <a:endParaRPr lang="en-US" dirty="0" smtClean="0"/>
          </a:p>
          <a:p>
            <a:endParaRPr lang="en-US" dirty="0" smtClean="0"/>
          </a:p>
        </p:txBody>
      </p:sp>
    </p:spTree>
    <p:extLst>
      <p:ext uri="{BB962C8B-B14F-4D97-AF65-F5344CB8AC3E}">
        <p14:creationId xmlns:p14="http://schemas.microsoft.com/office/powerpoint/2010/main" val="4225915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dirty="0" smtClean="0"/>
              <a:t>Database Programming Interfaces </a:t>
            </a:r>
          </a:p>
        </p:txBody>
      </p:sp>
      <p:sp>
        <p:nvSpPr>
          <p:cNvPr id="40963" name="Rectangle 3"/>
          <p:cNvSpPr>
            <a:spLocks noGrp="1" noChangeArrowheads="1"/>
          </p:cNvSpPr>
          <p:nvPr>
            <p:ph idx="1"/>
          </p:nvPr>
        </p:nvSpPr>
        <p:spPr/>
        <p:txBody>
          <a:bodyPr/>
          <a:lstStyle/>
          <a:p>
            <a:pPr>
              <a:buNone/>
            </a:pPr>
            <a:r>
              <a:rPr lang="en-US" dirty="0" smtClean="0"/>
              <a:t>Active X data Objects (ADO) – another Microsoft database technology. </a:t>
            </a:r>
          </a:p>
          <a:p>
            <a:pPr lvl="1"/>
            <a:r>
              <a:rPr lang="en-US" dirty="0" smtClean="0"/>
              <a:t>High level data access programming interface</a:t>
            </a:r>
          </a:p>
          <a:p>
            <a:pPr lvl="1"/>
            <a:r>
              <a:rPr lang="en-US" dirty="0" smtClean="0"/>
              <a:t>It’s a set of COM objects for accessing data sources not just databases</a:t>
            </a:r>
          </a:p>
          <a:p>
            <a:pPr lvl="1"/>
            <a:r>
              <a:rPr lang="en-US" dirty="0" smtClean="0"/>
              <a:t>Doesn’t require SQL</a:t>
            </a:r>
          </a:p>
        </p:txBody>
      </p:sp>
    </p:spTree>
    <p:extLst>
      <p:ext uri="{BB962C8B-B14F-4D97-AF65-F5344CB8AC3E}">
        <p14:creationId xmlns:p14="http://schemas.microsoft.com/office/powerpoint/2010/main" val="3612102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smtClean="0"/>
              <a:t>Database Interfaces</a:t>
            </a:r>
          </a:p>
        </p:txBody>
      </p:sp>
      <p:sp>
        <p:nvSpPr>
          <p:cNvPr id="41987" name="Rectangle 3"/>
          <p:cNvSpPr>
            <a:spLocks noGrp="1" noChangeArrowheads="1"/>
          </p:cNvSpPr>
          <p:nvPr>
            <p:ph idx="1"/>
          </p:nvPr>
        </p:nvSpPr>
        <p:spPr/>
        <p:txBody>
          <a:bodyPr/>
          <a:lstStyle/>
          <a:p>
            <a:pPr>
              <a:buNone/>
            </a:pPr>
            <a:r>
              <a:rPr lang="en-US" dirty="0" smtClean="0"/>
              <a:t>JDBC – An </a:t>
            </a:r>
            <a:r>
              <a:rPr lang="en-US" i="1" dirty="0" smtClean="0"/>
              <a:t>Application Programming Interface </a:t>
            </a:r>
            <a:r>
              <a:rPr lang="en-US" dirty="0" smtClean="0"/>
              <a:t>(</a:t>
            </a:r>
            <a:r>
              <a:rPr lang="en-US" i="1" dirty="0" smtClean="0"/>
              <a:t>API</a:t>
            </a:r>
            <a:r>
              <a:rPr lang="en-US" dirty="0" smtClean="0"/>
              <a:t>) that allows Java applications to communicate with a database. </a:t>
            </a:r>
          </a:p>
          <a:p>
            <a:pPr lvl="1"/>
            <a:r>
              <a:rPr lang="en-US" dirty="0" smtClean="0"/>
              <a:t>Similar to ODBC, but made to be used with JAVA</a:t>
            </a:r>
          </a:p>
          <a:p>
            <a:pPr lvl="1"/>
            <a:r>
              <a:rPr lang="en-US" dirty="0" smtClean="0"/>
              <a:t>Allows execution of SQL statements.</a:t>
            </a:r>
          </a:p>
          <a:p>
            <a:pPr lvl="1"/>
            <a:r>
              <a:rPr lang="en-US" dirty="0" smtClean="0"/>
              <a:t>Heavily used</a:t>
            </a:r>
          </a:p>
        </p:txBody>
      </p:sp>
    </p:spTree>
    <p:extLst>
      <p:ext uri="{BB962C8B-B14F-4D97-AF65-F5344CB8AC3E}">
        <p14:creationId xmlns:p14="http://schemas.microsoft.com/office/powerpoint/2010/main" val="861956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98</a:t>
            </a:fld>
            <a:endParaRPr lang="en-US" dirty="0"/>
          </a:p>
        </p:txBody>
      </p:sp>
      <p:sp>
        <p:nvSpPr>
          <p:cNvPr id="3" name="Title 2"/>
          <p:cNvSpPr>
            <a:spLocks noGrp="1"/>
          </p:cNvSpPr>
          <p:nvPr>
            <p:ph type="title"/>
          </p:nvPr>
        </p:nvSpPr>
        <p:spPr/>
        <p:txBody>
          <a:bodyPr/>
          <a:lstStyle/>
          <a:p>
            <a:r>
              <a:rPr lang="en-US" dirty="0" smtClean="0"/>
              <a:t>Data Mining</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600"/>
            <a:ext cx="6977398"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5412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99</a:t>
            </a:fld>
            <a:endParaRPr lang="en-US" dirty="0"/>
          </a:p>
        </p:txBody>
      </p:sp>
      <p:sp>
        <p:nvSpPr>
          <p:cNvPr id="3" name="Title 2"/>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76400"/>
            <a:ext cx="806106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4992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MU Slide TEMPLATE 20100603.ver01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SMU Slide TEMPLATE 20100603.ver01a</Template>
  <TotalTime>0</TotalTime>
  <Words>14816</Words>
  <Application>Microsoft Office PowerPoint</Application>
  <PresentationFormat>On-screen Show (4:3)</PresentationFormat>
  <Paragraphs>1418</Paragraphs>
  <Slides>223</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223</vt:i4>
      </vt:variant>
    </vt:vector>
  </HeadingPairs>
  <TitlesOfParts>
    <vt:vector size="234" baseType="lpstr">
      <vt:lpstr>ＭＳ Ｐゴシック</vt:lpstr>
      <vt:lpstr>Arial</vt:lpstr>
      <vt:lpstr>Arial Black</vt:lpstr>
      <vt:lpstr>Calibri</vt:lpstr>
      <vt:lpstr>Century Gothic</vt:lpstr>
      <vt:lpstr>Courier New</vt:lpstr>
      <vt:lpstr>Gisha</vt:lpstr>
      <vt:lpstr>Tahoma</vt:lpstr>
      <vt:lpstr>Times New Roman</vt:lpstr>
      <vt:lpstr>Wingdings</vt:lpstr>
      <vt:lpstr>SMU Slide TEMPLATE 20100603.ver01a</vt:lpstr>
      <vt:lpstr>Session 05 – Development</vt:lpstr>
      <vt:lpstr>Housekeeping</vt:lpstr>
      <vt:lpstr>Academic Calendar &amp; Sessions</vt:lpstr>
      <vt:lpstr>Tales from the Crypt.</vt:lpstr>
      <vt:lpstr>PowerPoint Presentation</vt:lpstr>
      <vt:lpstr>Improv Encyclopedia</vt:lpstr>
      <vt:lpstr>PowerPoint Presentation</vt:lpstr>
      <vt:lpstr>PowerPoint Presentation</vt:lpstr>
      <vt:lpstr>CIA – SP 800-160 Definitions Systems Security Engineering</vt:lpstr>
      <vt:lpstr>Interesting…</vt:lpstr>
      <vt:lpstr>BA-A-A-A-DD USB!!!</vt:lpstr>
      <vt:lpstr>PowerPoint Presentation</vt:lpstr>
      <vt:lpstr>IRONKEY</vt:lpstr>
      <vt:lpstr>PowerPoint Presentation</vt:lpstr>
      <vt:lpstr>PowerPoint Presentation</vt:lpstr>
      <vt:lpstr>DEMYSTIFYING THE INTERNET OF THINGS</vt:lpstr>
      <vt:lpstr>INTERNET OF THINGS: Primitives for Build</vt:lpstr>
      <vt:lpstr>INTERNET OF THINGS: Elements of Trust (1/2)</vt:lpstr>
      <vt:lpstr>INTERNET OF THINGS: Elements of Trust (2/2)</vt:lpstr>
      <vt:lpstr>Let’s Get Started.</vt:lpstr>
      <vt:lpstr>Session Contents</vt:lpstr>
      <vt:lpstr>Chris's View</vt:lpstr>
      <vt:lpstr>Today's Materials</vt:lpstr>
      <vt:lpstr>Chapter 10: Software Development Security</vt:lpstr>
      <vt:lpstr>Overview</vt:lpstr>
      <vt:lpstr>Overview</vt:lpstr>
      <vt:lpstr>Why is security usually overlooked during development?</vt:lpstr>
      <vt:lpstr>How application and security usually goes…</vt:lpstr>
      <vt:lpstr>Problems with Application Security</vt:lpstr>
      <vt:lpstr>Where do we place security?</vt:lpstr>
      <vt:lpstr>System Development Lifecycle</vt:lpstr>
      <vt:lpstr>System Development Life Cycle</vt:lpstr>
      <vt:lpstr>System DLC High Level Steps</vt:lpstr>
      <vt:lpstr>System DLC Models &amp; Methodologies</vt:lpstr>
      <vt:lpstr>PowerPoint Presentation</vt:lpstr>
      <vt:lpstr>Software Development Lifecycle</vt:lpstr>
      <vt:lpstr>Software Development Lifecycle</vt:lpstr>
      <vt:lpstr>Design Phase</vt:lpstr>
      <vt:lpstr>Design Phase: Antivirus Example</vt:lpstr>
      <vt:lpstr>Design Phase Outputs: Data, Architecture, Procedure Designs</vt:lpstr>
      <vt:lpstr>Threat Modeling</vt:lpstr>
      <vt:lpstr>Threat Modeling Software Tools</vt:lpstr>
      <vt:lpstr>2011 CWE/SANS Top 25 Most Dangerous Software Errors</vt:lpstr>
      <vt:lpstr>PowerPoint Presentation</vt:lpstr>
      <vt:lpstr>SDLC and Security Tasks</vt:lpstr>
      <vt:lpstr>Key Terms</vt:lpstr>
      <vt:lpstr>Key Terms</vt:lpstr>
      <vt:lpstr>Secure Development Best Practices</vt:lpstr>
      <vt:lpstr>NIST Special Publication 800-160 </vt:lpstr>
      <vt:lpstr>PowerPoint Presentation</vt:lpstr>
      <vt:lpstr>Key Terms</vt:lpstr>
      <vt:lpstr>DATABASES</vt:lpstr>
      <vt:lpstr>Relational Database</vt:lpstr>
      <vt:lpstr>Relational Database</vt:lpstr>
      <vt:lpstr>Relational Database</vt:lpstr>
      <vt:lpstr>Database Applications</vt:lpstr>
      <vt:lpstr>Database Components</vt:lpstr>
      <vt:lpstr>Common Select Statement</vt:lpstr>
      <vt:lpstr>Database Objects and Data Dictionary</vt:lpstr>
      <vt:lpstr>Database Management</vt:lpstr>
      <vt:lpstr>Databases</vt:lpstr>
      <vt:lpstr>Databases</vt:lpstr>
      <vt:lpstr>Databases</vt:lpstr>
      <vt:lpstr>Middleware</vt:lpstr>
      <vt:lpstr>Database Models </vt:lpstr>
      <vt:lpstr>Databases Relational</vt:lpstr>
      <vt:lpstr>Relational Database (Table)</vt:lpstr>
      <vt:lpstr>Relational Database (Attributes/Columns)</vt:lpstr>
      <vt:lpstr>Relational Database (Records/Rows/Tuple) </vt:lpstr>
      <vt:lpstr>Relational Database</vt:lpstr>
      <vt:lpstr>Database Tables</vt:lpstr>
      <vt:lpstr>Primary Keys</vt:lpstr>
      <vt:lpstr>Foreign Keys</vt:lpstr>
      <vt:lpstr>Relationship of Primary and Foreign Keys</vt:lpstr>
      <vt:lpstr>Hierarchical Database </vt:lpstr>
      <vt:lpstr>Hierarchical database</vt:lpstr>
      <vt:lpstr>Databases, network model </vt:lpstr>
      <vt:lpstr>Databases Object oriented </vt:lpstr>
      <vt:lpstr>Database Common Terms </vt:lpstr>
      <vt:lpstr>Database Common Terms </vt:lpstr>
      <vt:lpstr>PowerPoint Presentation</vt:lpstr>
      <vt:lpstr>SQL</vt:lpstr>
      <vt:lpstr>SQL Example</vt:lpstr>
      <vt:lpstr>Database Integrity Concepts</vt:lpstr>
      <vt:lpstr>Database Integrity Concepts </vt:lpstr>
      <vt:lpstr>Referential Integrity Example</vt:lpstr>
      <vt:lpstr>ACID</vt:lpstr>
      <vt:lpstr>Database Security Concerns</vt:lpstr>
      <vt:lpstr>Database security countermeasures</vt:lpstr>
      <vt:lpstr>Database security countermeasures</vt:lpstr>
      <vt:lpstr>Database Security Countermeasures</vt:lpstr>
      <vt:lpstr>Other database related terms</vt:lpstr>
      <vt:lpstr>Database Programming Interfaces</vt:lpstr>
      <vt:lpstr>Database Interfaces (935)</vt:lpstr>
      <vt:lpstr>Database Interfaces </vt:lpstr>
      <vt:lpstr>Database Programming Interfaces </vt:lpstr>
      <vt:lpstr>Database Interfaces</vt:lpstr>
      <vt:lpstr>Data Mining</vt:lpstr>
      <vt:lpstr>PowerPoint Presentation</vt:lpstr>
      <vt:lpstr>Key Terms</vt:lpstr>
      <vt:lpstr>Key Terms…</vt:lpstr>
      <vt:lpstr>Application Security</vt:lpstr>
      <vt:lpstr>Application Security Best Practices</vt:lpstr>
      <vt:lpstr>Application Control Categories </vt:lpstr>
      <vt:lpstr>Data Input Controls</vt:lpstr>
      <vt:lpstr>Data Input Controls</vt:lpstr>
      <vt:lpstr>Interface Controls</vt:lpstr>
      <vt:lpstr>Audit Trails</vt:lpstr>
      <vt:lpstr>Access Controls</vt:lpstr>
      <vt:lpstr>Software Change Controls</vt:lpstr>
      <vt:lpstr>Backup and Recovery</vt:lpstr>
      <vt:lpstr>Data Retention and Classification</vt:lpstr>
      <vt:lpstr>Infrastructure Controls</vt:lpstr>
      <vt:lpstr>Software System Development</vt:lpstr>
      <vt:lpstr>System Development </vt:lpstr>
      <vt:lpstr>System Development</vt:lpstr>
      <vt:lpstr>SD Step 1-Project Initialization</vt:lpstr>
      <vt:lpstr>SD Step 2-Functional Design Analysis and Planning</vt:lpstr>
      <vt:lpstr>SD Step 3-System Design Specification</vt:lpstr>
      <vt:lpstr>SD Step 4-Software Development</vt:lpstr>
      <vt:lpstr>SD Step 4-Software Development</vt:lpstr>
      <vt:lpstr>Verification vs. Validation</vt:lpstr>
      <vt:lpstr>PowerPoint Presentation</vt:lpstr>
      <vt:lpstr>Testing  </vt:lpstr>
      <vt:lpstr>SD Step 5-Installation/Implementation</vt:lpstr>
      <vt:lpstr>SD Step-5 Installation/Implementation</vt:lpstr>
      <vt:lpstr>SD Step 6-Operation and Maintenance</vt:lpstr>
      <vt:lpstr>SD Step 7-Disposal</vt:lpstr>
      <vt:lpstr>Review</vt:lpstr>
      <vt:lpstr>Software Development Methodologies</vt:lpstr>
      <vt:lpstr>Software Development Methods</vt:lpstr>
      <vt:lpstr>Software Development Methods </vt:lpstr>
      <vt:lpstr>Waterfall</vt:lpstr>
      <vt:lpstr>Spiral Model</vt:lpstr>
      <vt:lpstr>V-Shaped Model (V-Model)</vt:lpstr>
      <vt:lpstr>Rapid Application Development (RAD) Model</vt:lpstr>
      <vt:lpstr>Incremental Development Model</vt:lpstr>
      <vt:lpstr>Agile Model</vt:lpstr>
      <vt:lpstr>Summary of Models</vt:lpstr>
      <vt:lpstr>SDLC</vt:lpstr>
      <vt:lpstr>Computer Aided Software Engineering</vt:lpstr>
      <vt:lpstr>Prototyping</vt:lpstr>
      <vt:lpstr>Change Control</vt:lpstr>
      <vt:lpstr>Change Control steps</vt:lpstr>
      <vt:lpstr>Capability Maturity Model</vt:lpstr>
      <vt:lpstr>CMM</vt:lpstr>
      <vt:lpstr>CMM </vt:lpstr>
      <vt:lpstr>Software Escrow</vt:lpstr>
      <vt:lpstr>Application Development Methodology</vt:lpstr>
      <vt:lpstr>Application Development Methodology</vt:lpstr>
      <vt:lpstr>Programming Languages and Concepts</vt:lpstr>
      <vt:lpstr>Key Terms</vt:lpstr>
      <vt:lpstr>Key Terms</vt:lpstr>
      <vt:lpstr>Key Terms</vt:lpstr>
      <vt:lpstr>Programming Languages and Concepts</vt:lpstr>
      <vt:lpstr>Key Terms</vt:lpstr>
      <vt:lpstr>Key Terms</vt:lpstr>
      <vt:lpstr>Key Terms</vt:lpstr>
      <vt:lpstr>More terms and concepts you need to understand</vt:lpstr>
      <vt:lpstr>Expert Systems</vt:lpstr>
      <vt:lpstr>Artificial Neural Networks</vt:lpstr>
      <vt:lpstr>Web Security</vt:lpstr>
      <vt:lpstr>Web Security</vt:lpstr>
      <vt:lpstr>Web Security</vt:lpstr>
      <vt:lpstr>Web Security</vt:lpstr>
      <vt:lpstr>Input Validation</vt:lpstr>
      <vt:lpstr>Input Validation</vt:lpstr>
      <vt:lpstr>Path Traversal</vt:lpstr>
      <vt:lpstr>URL encoding</vt:lpstr>
      <vt:lpstr>Unicode Encoding</vt:lpstr>
      <vt:lpstr>Parameter Validation</vt:lpstr>
      <vt:lpstr>Session Management</vt:lpstr>
      <vt:lpstr>Session Management Best Practices</vt:lpstr>
      <vt:lpstr>Key Terms</vt:lpstr>
      <vt:lpstr>Key Terms</vt:lpstr>
      <vt:lpstr>Client side security issues</vt:lpstr>
      <vt:lpstr>Mobile Code</vt:lpstr>
      <vt:lpstr>Mobile Code</vt:lpstr>
      <vt:lpstr>Java</vt:lpstr>
      <vt:lpstr>Active X</vt:lpstr>
      <vt:lpstr>Digitally Signed Software?</vt:lpstr>
      <vt:lpstr>Javascript</vt:lpstr>
      <vt:lpstr>Malware</vt:lpstr>
      <vt:lpstr>Malware</vt:lpstr>
      <vt:lpstr>Malware</vt:lpstr>
      <vt:lpstr>Viruses</vt:lpstr>
      <vt:lpstr>Virus Countermeasures</vt:lpstr>
      <vt:lpstr>Anti-Virus Software</vt:lpstr>
      <vt:lpstr>Trojan</vt:lpstr>
      <vt:lpstr>Trojan</vt:lpstr>
      <vt:lpstr>Worms</vt:lpstr>
      <vt:lpstr>Famous Worm Attacks</vt:lpstr>
      <vt:lpstr>Worm Countermeasures</vt:lpstr>
      <vt:lpstr>Logic Bombs</vt:lpstr>
      <vt:lpstr>Anti-malware best practices</vt:lpstr>
      <vt:lpstr>SPAM</vt:lpstr>
      <vt:lpstr>Malware</vt:lpstr>
      <vt:lpstr>Buffer Overflows  </vt:lpstr>
      <vt:lpstr>Buffer Overflow</vt:lpstr>
      <vt:lpstr>Buffer Overflow</vt:lpstr>
      <vt:lpstr>Buffer Overflow</vt:lpstr>
      <vt:lpstr>Buffer Overflow</vt:lpstr>
      <vt:lpstr>Buffer Overflow</vt:lpstr>
      <vt:lpstr>Buffer Overflow</vt:lpstr>
      <vt:lpstr>Buffer Overflow</vt:lpstr>
      <vt:lpstr>Buffer Overflow</vt:lpstr>
      <vt:lpstr>Buffer Overflow</vt:lpstr>
      <vt:lpstr>Buffer Overflow</vt:lpstr>
      <vt:lpstr>Buffer Overflow </vt:lpstr>
      <vt:lpstr>Buffer Overflows</vt:lpstr>
      <vt:lpstr>Buffer Overflow</vt:lpstr>
      <vt:lpstr>Buffer Overflow</vt:lpstr>
      <vt:lpstr>Maintenance Hooks  </vt:lpstr>
      <vt:lpstr>Time of Check/Time of Use Attack  </vt:lpstr>
      <vt:lpstr>Time of Check/Time of Use Attack  </vt:lpstr>
      <vt:lpstr>Patch Management</vt:lpstr>
      <vt:lpstr>Patch management</vt:lpstr>
      <vt:lpstr>Final Thoughts</vt:lpstr>
      <vt:lpstr>Final Thoughts</vt:lpstr>
      <vt:lpstr>From Authorities to Audits</vt:lpstr>
      <vt:lpstr>Effectively Managed IT Controls</vt:lpstr>
      <vt:lpstr>PowerPoint Presentation</vt:lpstr>
      <vt:lpstr>Additional Materials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
  <cp:revision>222</cp:revision>
  <dcterms:created xsi:type="dcterms:W3CDTF">2008-10-07T12:24:40Z</dcterms:created>
  <dcterms:modified xsi:type="dcterms:W3CDTF">2016-12-21T18:44:15Z</dcterms:modified>
</cp:coreProperties>
</file>